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310"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80"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302" r:id="rId44"/>
    <p:sldId id="299" r:id="rId45"/>
    <p:sldId id="303" r:id="rId46"/>
    <p:sldId id="304" r:id="rId47"/>
    <p:sldId id="300" r:id="rId48"/>
    <p:sldId id="301" r:id="rId49"/>
    <p:sldId id="279" r:id="rId50"/>
    <p:sldId id="305" r:id="rId51"/>
    <p:sldId id="306" r:id="rId52"/>
    <p:sldId id="307" r:id="rId53"/>
    <p:sldId id="308" r:id="rId54"/>
    <p:sldId id="309" r:id="rId5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5" d="100"/>
          <a:sy n="65" d="100"/>
        </p:scale>
        <p:origin x="-1296" y="-6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jpeg>
</file>

<file path=ppt/media/image14.jpeg>
</file>

<file path=ppt/media/image15.gif>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98E04D7F-BDA9-4CD8-945A-87131272A90C}" type="datetimeFigureOut">
              <a:rPr lang="en-US" smtClean="0"/>
              <a:pPr/>
              <a:t>9/21/2018</a:t>
            </a:fld>
            <a:endParaRPr lang="en-IN"/>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IN"/>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CE86FCC3-C880-40E2-8B70-ABA1BB8FC426}" type="slidenum">
              <a:rPr lang="en-IN" smtClean="0"/>
              <a:pPr/>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98E04D7F-BDA9-4CD8-945A-87131272A90C}" type="datetimeFigureOut">
              <a:rPr lang="en-US" smtClean="0"/>
              <a:pPr/>
              <a:t>9/21/2018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E86FCC3-C880-40E2-8B70-ABA1BB8FC426}"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98E04D7F-BDA9-4CD8-945A-87131272A90C}" type="datetimeFigureOut">
              <a:rPr lang="en-US" smtClean="0"/>
              <a:pPr/>
              <a:t>9/21/2018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E86FCC3-C880-40E2-8B70-ABA1BB8FC426}"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98E04D7F-BDA9-4CD8-945A-87131272A90C}" type="datetimeFigureOut">
              <a:rPr lang="en-US" smtClean="0"/>
              <a:pPr/>
              <a:t>9/21/2018</a:t>
            </a:fld>
            <a:endParaRPr lang="en-IN"/>
          </a:p>
        </p:txBody>
      </p:sp>
      <p:sp>
        <p:nvSpPr>
          <p:cNvPr id="9" name="Slide Number Placeholder 8"/>
          <p:cNvSpPr>
            <a:spLocks noGrp="1"/>
          </p:cNvSpPr>
          <p:nvPr>
            <p:ph type="sldNum" sz="quarter" idx="15"/>
          </p:nvPr>
        </p:nvSpPr>
        <p:spPr/>
        <p:txBody>
          <a:bodyPr rtlCol="0"/>
          <a:lstStyle/>
          <a:p>
            <a:fld id="{CE86FCC3-C880-40E2-8B70-ABA1BB8FC426}" type="slidenum">
              <a:rPr lang="en-IN" smtClean="0"/>
              <a:pPr/>
              <a:t>‹#›</a:t>
            </a:fld>
            <a:endParaRPr lang="en-IN"/>
          </a:p>
        </p:txBody>
      </p:sp>
      <p:sp>
        <p:nvSpPr>
          <p:cNvPr id="10" name="Footer Placeholder 9"/>
          <p:cNvSpPr>
            <a:spLocks noGrp="1"/>
          </p:cNvSpPr>
          <p:nvPr>
            <p:ph type="ftr" sz="quarter" idx="16"/>
          </p:nvPr>
        </p:nvSpPr>
        <p:spPr/>
        <p:txBody>
          <a:bodyPr rtlCol="0"/>
          <a:lstStyle/>
          <a:p>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98E04D7F-BDA9-4CD8-945A-87131272A90C}" type="datetimeFigureOut">
              <a:rPr lang="en-US" smtClean="0"/>
              <a:pPr/>
              <a:t>9/21/2018</a:t>
            </a:fld>
            <a:endParaRPr lang="en-IN"/>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IN"/>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CE86FCC3-C880-40E2-8B70-ABA1BB8FC426}"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98E04D7F-BDA9-4CD8-945A-87131272A90C}" type="datetimeFigureOut">
              <a:rPr lang="en-US" smtClean="0"/>
              <a:pPr/>
              <a:t>9/21/2018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E86FCC3-C880-40E2-8B70-ABA1BB8FC426}" type="slidenum">
              <a:rPr lang="en-IN" smtClean="0"/>
              <a:pPr/>
              <a:t>‹#›</a:t>
            </a:fld>
            <a:endParaRPr lang="en-IN"/>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98E04D7F-BDA9-4CD8-945A-87131272A90C}" type="datetimeFigureOut">
              <a:rPr lang="en-US" smtClean="0"/>
              <a:pPr/>
              <a:t>9/21/2018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E86FCC3-C880-40E2-8B70-ABA1BB8FC426}" type="slidenum">
              <a:rPr lang="en-IN" smtClean="0"/>
              <a:pPr/>
              <a:t>‹#›</a:t>
            </a:fld>
            <a:endParaRPr lang="en-IN"/>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98E04D7F-BDA9-4CD8-945A-87131272A90C}" type="datetimeFigureOut">
              <a:rPr lang="en-US" smtClean="0"/>
              <a:pPr/>
              <a:t>9/21/2018</a:t>
            </a:fld>
            <a:endParaRPr lang="en-IN"/>
          </a:p>
        </p:txBody>
      </p:sp>
      <p:sp>
        <p:nvSpPr>
          <p:cNvPr id="7" name="Slide Number Placeholder 6"/>
          <p:cNvSpPr>
            <a:spLocks noGrp="1"/>
          </p:cNvSpPr>
          <p:nvPr>
            <p:ph type="sldNum" sz="quarter" idx="11"/>
          </p:nvPr>
        </p:nvSpPr>
        <p:spPr/>
        <p:txBody>
          <a:bodyPr rtlCol="0"/>
          <a:lstStyle/>
          <a:p>
            <a:fld id="{CE86FCC3-C880-40E2-8B70-ABA1BB8FC426}" type="slidenum">
              <a:rPr lang="en-IN" smtClean="0"/>
              <a:pPr/>
              <a:t>‹#›</a:t>
            </a:fld>
            <a:endParaRPr lang="en-IN"/>
          </a:p>
        </p:txBody>
      </p:sp>
      <p:sp>
        <p:nvSpPr>
          <p:cNvPr id="8" name="Footer Placeholder 7"/>
          <p:cNvSpPr>
            <a:spLocks noGrp="1"/>
          </p:cNvSpPr>
          <p:nvPr>
            <p:ph type="ftr" sz="quarter" idx="12"/>
          </p:nvPr>
        </p:nvSpPr>
        <p:spPr/>
        <p:txBody>
          <a:bodyPr rtlCol="0"/>
          <a:lstStyle/>
          <a:p>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E04D7F-BDA9-4CD8-945A-87131272A90C}" type="datetimeFigureOut">
              <a:rPr lang="en-US" smtClean="0"/>
              <a:pPr/>
              <a:t>9/21/2018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E86FCC3-C880-40E2-8B70-ABA1BB8FC426}"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98E04D7F-BDA9-4CD8-945A-87131272A90C}" type="datetimeFigureOut">
              <a:rPr lang="en-US" smtClean="0"/>
              <a:pPr/>
              <a:t>9/21/2018</a:t>
            </a:fld>
            <a:endParaRPr lang="en-IN"/>
          </a:p>
        </p:txBody>
      </p:sp>
      <p:sp>
        <p:nvSpPr>
          <p:cNvPr id="22" name="Slide Number Placeholder 21"/>
          <p:cNvSpPr>
            <a:spLocks noGrp="1"/>
          </p:cNvSpPr>
          <p:nvPr>
            <p:ph type="sldNum" sz="quarter" idx="15"/>
          </p:nvPr>
        </p:nvSpPr>
        <p:spPr/>
        <p:txBody>
          <a:bodyPr rtlCol="0"/>
          <a:lstStyle/>
          <a:p>
            <a:fld id="{CE86FCC3-C880-40E2-8B70-ABA1BB8FC426}" type="slidenum">
              <a:rPr lang="en-IN" smtClean="0"/>
              <a:pPr/>
              <a:t>‹#›</a:t>
            </a:fld>
            <a:endParaRPr lang="en-IN"/>
          </a:p>
        </p:txBody>
      </p:sp>
      <p:sp>
        <p:nvSpPr>
          <p:cNvPr id="23" name="Footer Placeholder 22"/>
          <p:cNvSpPr>
            <a:spLocks noGrp="1"/>
          </p:cNvSpPr>
          <p:nvPr>
            <p:ph type="ftr" sz="quarter" idx="16"/>
          </p:nvPr>
        </p:nvSpPr>
        <p:spPr/>
        <p:txBody>
          <a:bodyPr rtlCol="0"/>
          <a:lstStyle/>
          <a:p>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98E04D7F-BDA9-4CD8-945A-87131272A90C}" type="datetimeFigureOut">
              <a:rPr lang="en-US" smtClean="0"/>
              <a:pPr/>
              <a:t>9/21/2018</a:t>
            </a:fld>
            <a:endParaRPr lang="en-IN"/>
          </a:p>
        </p:txBody>
      </p:sp>
      <p:sp>
        <p:nvSpPr>
          <p:cNvPr id="18" name="Slide Number Placeholder 17"/>
          <p:cNvSpPr>
            <a:spLocks noGrp="1"/>
          </p:cNvSpPr>
          <p:nvPr>
            <p:ph type="sldNum" sz="quarter" idx="11"/>
          </p:nvPr>
        </p:nvSpPr>
        <p:spPr/>
        <p:txBody>
          <a:bodyPr rtlCol="0"/>
          <a:lstStyle/>
          <a:p>
            <a:fld id="{CE86FCC3-C880-40E2-8B70-ABA1BB8FC426}" type="slidenum">
              <a:rPr lang="en-IN" smtClean="0"/>
              <a:pPr/>
              <a:t>‹#›</a:t>
            </a:fld>
            <a:endParaRPr lang="en-IN"/>
          </a:p>
        </p:txBody>
      </p:sp>
      <p:sp>
        <p:nvSpPr>
          <p:cNvPr id="21" name="Footer Placeholder 20"/>
          <p:cNvSpPr>
            <a:spLocks noGrp="1"/>
          </p:cNvSpPr>
          <p:nvPr>
            <p:ph type="ftr" sz="quarter" idx="12"/>
          </p:nvPr>
        </p:nvSpPr>
        <p:spPr/>
        <p:txBody>
          <a:bodyPr rtlCol="0"/>
          <a:lstStyle/>
          <a:p>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98E04D7F-BDA9-4CD8-945A-87131272A90C}" type="datetimeFigureOut">
              <a:rPr lang="en-US" smtClean="0"/>
              <a:pPr/>
              <a:t>9/21/2018</a:t>
            </a:fld>
            <a:endParaRPr lang="en-IN"/>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IN"/>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CE86FCC3-C880-40E2-8B70-ABA1BB8FC426}"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www.mineportal.in/"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6000" dirty="0" smtClean="0">
                <a:solidFill>
                  <a:srgbClr val="00B0F0"/>
                </a:solidFill>
                <a:latin typeface="Bahnschrift" panose="020B0502040204020203" pitchFamily="34" charset="0"/>
              </a:rPr>
              <a:t>www.MINEPORTAL.in</a:t>
            </a:r>
            <a:endParaRPr lang="en-IN" sz="6000" dirty="0">
              <a:solidFill>
                <a:srgbClr val="00B0F0"/>
              </a:solidFill>
              <a:latin typeface="Bahnschrift" panose="020B0502040204020203" pitchFamily="34" charset="0"/>
            </a:endParaRPr>
          </a:p>
        </p:txBody>
      </p:sp>
      <p:sp>
        <p:nvSpPr>
          <p:cNvPr id="3" name="Content Placeholder 2"/>
          <p:cNvSpPr>
            <a:spLocks noGrp="1"/>
          </p:cNvSpPr>
          <p:nvPr>
            <p:ph idx="1"/>
          </p:nvPr>
        </p:nvSpPr>
        <p:spPr/>
        <p:txBody>
          <a:bodyPr>
            <a:normAutofit lnSpcReduction="10000"/>
          </a:bodyPr>
          <a:lstStyle/>
          <a:p>
            <a:pPr marL="114300" indent="0">
              <a:buNone/>
            </a:pPr>
            <a:r>
              <a:rPr lang="en-IN" b="1" dirty="0" smtClean="0">
                <a:solidFill>
                  <a:schemeClr val="accent2"/>
                </a:solidFill>
              </a:rPr>
              <a:t>ONLINE TEST SERIES FOR</a:t>
            </a:r>
          </a:p>
          <a:p>
            <a:r>
              <a:rPr lang="en-IN" dirty="0" smtClean="0">
                <a:latin typeface="Bahnschrift" panose="020B0502040204020203" pitchFamily="34" charset="0"/>
              </a:rPr>
              <a:t>DGMS COAL/METAL FIRST/SECOND CLASS EXAM</a:t>
            </a:r>
          </a:p>
          <a:p>
            <a:r>
              <a:rPr lang="en-IN" dirty="0" smtClean="0">
                <a:latin typeface="Bahnschrift" panose="020B0502040204020203" pitchFamily="34" charset="0"/>
              </a:rPr>
              <a:t>GATE MINING EXAM </a:t>
            </a:r>
          </a:p>
          <a:p>
            <a:r>
              <a:rPr lang="en-IN" dirty="0" smtClean="0">
                <a:latin typeface="Bahnschrift" panose="020B0502040204020203" pitchFamily="34" charset="0"/>
              </a:rPr>
              <a:t>OVERMAN EXAM TEST</a:t>
            </a:r>
          </a:p>
          <a:p>
            <a:r>
              <a:rPr lang="en-IN" dirty="0" smtClean="0">
                <a:latin typeface="Bahnschrift" panose="020B0502040204020203" pitchFamily="34" charset="0"/>
              </a:rPr>
              <a:t>MINING INSPECTOR EXAMS</a:t>
            </a:r>
          </a:p>
          <a:p>
            <a:r>
              <a:rPr lang="en-IN" dirty="0" smtClean="0">
                <a:latin typeface="Bahnschrift" panose="020B0502040204020203" pitchFamily="34" charset="0"/>
              </a:rPr>
              <a:t>COAL INDIA MTs &amp; OTHER PSUs EXAMS</a:t>
            </a:r>
          </a:p>
          <a:p>
            <a:pPr marL="114300" indent="0">
              <a:buNone/>
            </a:pPr>
            <a:r>
              <a:rPr lang="en-IN" b="1" dirty="0" smtClean="0">
                <a:solidFill>
                  <a:schemeClr val="accent2"/>
                </a:solidFill>
              </a:rPr>
              <a:t>FREE STUDY MATERIAL &amp; VIDEO LECTURES</a:t>
            </a:r>
          </a:p>
          <a:p>
            <a:pPr marL="114300" indent="0">
              <a:buNone/>
            </a:pPr>
            <a:r>
              <a:rPr lang="en-IN" b="1" dirty="0" smtClean="0">
                <a:solidFill>
                  <a:schemeClr val="accent2"/>
                </a:solidFill>
              </a:rPr>
              <a:t>MINING JOBS NOTIFICATIONS</a:t>
            </a:r>
          </a:p>
          <a:p>
            <a:pPr marL="114300" indent="0">
              <a:buNone/>
            </a:pPr>
            <a:endParaRPr lang="en-IN" b="1" dirty="0">
              <a:solidFill>
                <a:srgbClr val="002060"/>
              </a:solidFill>
            </a:endParaRPr>
          </a:p>
          <a:p>
            <a:pPr marL="114300" indent="0">
              <a:buNone/>
            </a:pPr>
            <a:r>
              <a:rPr lang="en-IN" sz="1600" b="1" dirty="0" smtClean="0">
                <a:solidFill>
                  <a:srgbClr val="002060"/>
                </a:solidFill>
                <a:latin typeface="Arial" panose="020B0604020202020204" pitchFamily="34" charset="0"/>
                <a:cs typeface="Arial" panose="020B0604020202020204" pitchFamily="34" charset="0"/>
                <a:hlinkClick r:id="rId2"/>
              </a:rPr>
              <a:t>www.mineportal.in</a:t>
            </a:r>
            <a:r>
              <a:rPr lang="en-IN" sz="1600" b="1" dirty="0">
                <a:solidFill>
                  <a:srgbClr val="002060"/>
                </a:solidFill>
                <a:latin typeface="Arial" panose="020B0604020202020204" pitchFamily="34" charset="0"/>
                <a:cs typeface="Arial" panose="020B0604020202020204" pitchFamily="34" charset="0"/>
              </a:rPr>
              <a:t> </a:t>
            </a:r>
            <a:r>
              <a:rPr lang="en-IN" sz="1600" b="1" dirty="0" smtClean="0">
                <a:solidFill>
                  <a:srgbClr val="002060"/>
                </a:solidFill>
                <a:latin typeface="Arial" panose="020B0604020202020204" pitchFamily="34" charset="0"/>
                <a:cs typeface="Arial" panose="020B0604020202020204" pitchFamily="34" charset="0"/>
              </a:rPr>
              <a:t>  Call/Whatsapp-8804777500   www.fb.com/mineportal.in</a:t>
            </a:r>
            <a:endParaRPr lang="en-IN" sz="1600" b="1" dirty="0">
              <a:solidFill>
                <a:srgbClr val="00206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4674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Purpose of mechanical braking:</a:t>
            </a:r>
            <a:endParaRPr lang="en-IN" sz="4800" dirty="0"/>
          </a:p>
        </p:txBody>
      </p:sp>
      <p:sp>
        <p:nvSpPr>
          <p:cNvPr id="3" name="Content Placeholder 2"/>
          <p:cNvSpPr>
            <a:spLocks noGrp="1"/>
          </p:cNvSpPr>
          <p:nvPr>
            <p:ph sz="quarter" idx="1"/>
          </p:nvPr>
        </p:nvSpPr>
        <p:spPr/>
        <p:txBody>
          <a:bodyPr/>
          <a:lstStyle/>
          <a:p>
            <a:pPr>
              <a:buNone/>
            </a:pPr>
            <a:endParaRPr lang="en-IN" dirty="0" smtClean="0"/>
          </a:p>
          <a:p>
            <a:pPr>
              <a:buNone/>
            </a:pPr>
            <a:endParaRPr lang="en-IN" dirty="0" smtClean="0">
              <a:solidFill>
                <a:srgbClr val="0070C0"/>
              </a:solidFill>
            </a:endParaRPr>
          </a:p>
          <a:p>
            <a:pPr>
              <a:buNone/>
            </a:pPr>
            <a:endParaRPr lang="en-IN" dirty="0" smtClean="0">
              <a:solidFill>
                <a:srgbClr val="0070C0"/>
              </a:solidFill>
            </a:endParaRPr>
          </a:p>
          <a:p>
            <a:pPr>
              <a:buNone/>
            </a:pPr>
            <a:r>
              <a:rPr lang="en-IN" dirty="0" smtClean="0">
                <a:solidFill>
                  <a:srgbClr val="0070C0"/>
                </a:solidFill>
              </a:rPr>
              <a:t>Service brakes </a:t>
            </a:r>
            <a:r>
              <a:rPr lang="en-IN" dirty="0" smtClean="0"/>
              <a:t>and </a:t>
            </a:r>
            <a:r>
              <a:rPr lang="en-IN" dirty="0" smtClean="0">
                <a:solidFill>
                  <a:schemeClr val="accent4"/>
                </a:solidFill>
              </a:rPr>
              <a:t>Parking brakes </a:t>
            </a:r>
            <a:r>
              <a:rPr lang="en-IN" dirty="0" smtClean="0"/>
              <a:t>are instigated by the same braking circuit while </a:t>
            </a:r>
            <a:r>
              <a:rPr lang="en-IN" dirty="0" smtClean="0">
                <a:solidFill>
                  <a:schemeClr val="accent5"/>
                </a:solidFill>
              </a:rPr>
              <a:t>Emergency </a:t>
            </a:r>
            <a:r>
              <a:rPr lang="en-IN" dirty="0" smtClean="0">
                <a:solidFill>
                  <a:schemeClr val="accent4"/>
                </a:solidFill>
              </a:rPr>
              <a:t>braking </a:t>
            </a:r>
            <a:r>
              <a:rPr lang="en-IN" dirty="0" smtClean="0"/>
              <a:t> has a totally independent operational circuit so that it can be applied irrespective of the operation of service braking.</a:t>
            </a:r>
            <a:endParaRPr lang="en-IN" dirty="0" smtClean="0">
              <a:solidFill>
                <a:schemeClr val="accent4"/>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800" dirty="0" smtClean="0"/>
              <a:t>Types of mechanical brakes:</a:t>
            </a:r>
            <a:endParaRPr lang="en-IN" sz="4800" dirty="0"/>
          </a:p>
        </p:txBody>
      </p:sp>
      <p:sp>
        <p:nvSpPr>
          <p:cNvPr id="3" name="Content Placeholder 2"/>
          <p:cNvSpPr>
            <a:spLocks noGrp="1"/>
          </p:cNvSpPr>
          <p:nvPr>
            <p:ph sz="quarter" idx="1"/>
          </p:nvPr>
        </p:nvSpPr>
        <p:spPr/>
        <p:txBody>
          <a:bodyPr/>
          <a:lstStyle/>
          <a:p>
            <a:endParaRPr lang="en-IN" dirty="0" smtClean="0"/>
          </a:p>
          <a:p>
            <a:r>
              <a:rPr lang="en-IN" b="1" u="sng" dirty="0" smtClean="0">
                <a:solidFill>
                  <a:srgbClr val="FF0000"/>
                </a:solidFill>
              </a:rPr>
              <a:t>Pivoted Brakes: </a:t>
            </a:r>
            <a:r>
              <a:rPr lang="en-IN" dirty="0" smtClean="0"/>
              <a:t>These are the conventional brakes which actuate levers connected to the brake shoe frame through an adjustable tension or tie rod.</a:t>
            </a:r>
          </a:p>
          <a:p>
            <a:endParaRPr lang="en-IN" b="1" u="sng" dirty="0" smtClean="0">
              <a:solidFill>
                <a:srgbClr val="FF0000"/>
              </a:solidFill>
            </a:endParaRPr>
          </a:p>
          <a:p>
            <a:r>
              <a:rPr lang="en-IN" b="1" u="sng" dirty="0" smtClean="0">
                <a:solidFill>
                  <a:srgbClr val="FF0000"/>
                </a:solidFill>
              </a:rPr>
              <a:t>Non-Pivoted Brakes:</a:t>
            </a:r>
            <a:r>
              <a:rPr lang="en-IN" dirty="0" smtClean="0"/>
              <a:t> These have no levers or rods like the </a:t>
            </a:r>
            <a:r>
              <a:rPr lang="en-IN" dirty="0" err="1" smtClean="0"/>
              <a:t>thruster</a:t>
            </a:r>
            <a:r>
              <a:rPr lang="en-IN" dirty="0" smtClean="0"/>
              <a:t> type unit and disc brakes.</a:t>
            </a:r>
            <a:endParaRPr lang="en-IN" b="1" u="sng" dirty="0" smtClean="0">
              <a:solidFill>
                <a:srgbClr val="FF0000"/>
              </a:solidFill>
            </a:endParaRPr>
          </a:p>
          <a:p>
            <a:endParaRPr lang="en-IN" b="1" u="sng" dirty="0" smtClean="0">
              <a:solidFill>
                <a:srgbClr val="FF0000"/>
              </a:solidFill>
            </a:endParaRPr>
          </a:p>
          <a:p>
            <a:pPr>
              <a:buNone/>
            </a:pPr>
            <a:endParaRPr lang="en-IN" b="1" u="sng" dirty="0">
              <a:solidFill>
                <a:srgbClr val="FF0000"/>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800" dirty="0" smtClean="0"/>
              <a:t>Design requirements of mechanical brakes:</a:t>
            </a:r>
            <a:endParaRPr lang="en-IN" sz="4800" dirty="0"/>
          </a:p>
        </p:txBody>
      </p:sp>
      <p:sp>
        <p:nvSpPr>
          <p:cNvPr id="3" name="Content Placeholder 2"/>
          <p:cNvSpPr>
            <a:spLocks noGrp="1"/>
          </p:cNvSpPr>
          <p:nvPr>
            <p:ph sz="quarter" idx="1"/>
          </p:nvPr>
        </p:nvSpPr>
        <p:spPr/>
        <p:txBody>
          <a:bodyPr>
            <a:normAutofit lnSpcReduction="10000"/>
          </a:bodyPr>
          <a:lstStyle/>
          <a:p>
            <a:pPr>
              <a:buNone/>
            </a:pPr>
            <a:r>
              <a:rPr lang="en-IN" dirty="0" smtClean="0">
                <a:solidFill>
                  <a:srgbClr val="FF0000"/>
                </a:solidFill>
              </a:rPr>
              <a:t>The design requirements of hoist brakes are:</a:t>
            </a:r>
          </a:p>
          <a:p>
            <a:r>
              <a:rPr lang="en-IN" dirty="0" smtClean="0"/>
              <a:t>Smooth , precise , reliable and fast in operation under all loading conditions.</a:t>
            </a:r>
          </a:p>
          <a:p>
            <a:r>
              <a:rPr lang="en-IN" dirty="0" smtClean="0"/>
              <a:t>Low inertia of moving parts and minimum movement of brake shoes to eliminate shock loads when rapidly applied.</a:t>
            </a:r>
          </a:p>
          <a:p>
            <a:r>
              <a:rPr lang="en-IN" dirty="0" smtClean="0"/>
              <a:t>Quick and simple means of adjusting the clearance of brake lining.</a:t>
            </a:r>
          </a:p>
          <a:p>
            <a:r>
              <a:rPr lang="en-IN" dirty="0" smtClean="0"/>
              <a:t>Force of braking should be readily adjustable.</a:t>
            </a:r>
          </a:p>
          <a:p>
            <a:r>
              <a:rPr lang="en-IN" dirty="0" smtClean="0"/>
              <a:t>Accurate and consistent performance over a long period.</a:t>
            </a:r>
          </a:p>
          <a:p>
            <a:r>
              <a:rPr lang="en-IN" dirty="0" smtClean="0"/>
              <a:t>Negligible internal friction.</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Design requirements of mechanical brakes:</a:t>
            </a:r>
            <a:endParaRPr lang="en-IN" sz="4800" dirty="0"/>
          </a:p>
        </p:txBody>
      </p:sp>
      <p:sp>
        <p:nvSpPr>
          <p:cNvPr id="3" name="Content Placeholder 2"/>
          <p:cNvSpPr>
            <a:spLocks noGrp="1"/>
          </p:cNvSpPr>
          <p:nvPr>
            <p:ph sz="quarter" idx="1"/>
          </p:nvPr>
        </p:nvSpPr>
        <p:spPr/>
        <p:txBody>
          <a:bodyPr/>
          <a:lstStyle/>
          <a:p>
            <a:r>
              <a:rPr lang="en-IN" dirty="0" smtClean="0"/>
              <a:t>Consistent rate of deceleration anywhere in the shaft.</a:t>
            </a:r>
          </a:p>
          <a:p>
            <a:r>
              <a:rPr lang="en-IN" dirty="0" smtClean="0"/>
              <a:t>Even wear of the brake lining.</a:t>
            </a:r>
          </a:p>
          <a:p>
            <a:r>
              <a:rPr lang="en-IN" dirty="0" smtClean="0"/>
              <a:t>Good dissipation of heat to ensure cooling of brake shoes.</a:t>
            </a:r>
          </a:p>
          <a:p>
            <a:r>
              <a:rPr lang="en-IN" dirty="0" smtClean="0"/>
              <a:t>Minimum linkages , freedom from slackness due to wear of pins and joints, no bending and stretch of components, elimination of ‘SINGLE-LINE’ components.</a:t>
            </a:r>
          </a:p>
          <a:p>
            <a:r>
              <a:rPr lang="en-IN" dirty="0" smtClean="0"/>
              <a:t>Pivots fitted with non metallic brushes to eliminate need of lubrication</a:t>
            </a:r>
          </a:p>
          <a:p>
            <a:pPr>
              <a:buNone/>
            </a:pPr>
            <a:endParaRPr lang="en-IN" dirty="0" smtClean="0"/>
          </a:p>
          <a:p>
            <a:endParaRPr lang="en-IN" dirty="0" smtClean="0"/>
          </a:p>
          <a:p>
            <a:pPr>
              <a:buNone/>
            </a:pPr>
            <a:endParaRPr lang="en-IN"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Design requirements of mechanical brakes:</a:t>
            </a:r>
            <a:endParaRPr lang="en-IN" sz="4800" dirty="0"/>
          </a:p>
        </p:txBody>
      </p:sp>
      <p:sp>
        <p:nvSpPr>
          <p:cNvPr id="3" name="Content Placeholder 2"/>
          <p:cNvSpPr>
            <a:spLocks noGrp="1"/>
          </p:cNvSpPr>
          <p:nvPr>
            <p:ph sz="quarter" idx="1"/>
          </p:nvPr>
        </p:nvSpPr>
        <p:spPr/>
        <p:txBody>
          <a:bodyPr/>
          <a:lstStyle/>
          <a:p>
            <a:r>
              <a:rPr lang="en-IN" dirty="0" smtClean="0"/>
              <a:t>No tendency to vibrate.</a:t>
            </a:r>
          </a:p>
          <a:p>
            <a:r>
              <a:rPr lang="en-IN" dirty="0" smtClean="0"/>
              <a:t>In case of emergency the cage should decelerate to stop in the minimum possible distance without harming men and preventing over-stress of conveyance attachments.</a:t>
            </a:r>
          </a:p>
          <a:p>
            <a:r>
              <a:rPr lang="en-IN" dirty="0" smtClean="0"/>
              <a:t>Permissible </a:t>
            </a:r>
            <a:r>
              <a:rPr lang="en-IN" dirty="0" err="1" smtClean="0"/>
              <a:t>accomodation</a:t>
            </a:r>
            <a:r>
              <a:rPr lang="en-IN" dirty="0" smtClean="0"/>
              <a:t> for axial movement of host drum in their bearings.</a:t>
            </a:r>
          </a:p>
          <a:p>
            <a:r>
              <a:rPr lang="en-IN" dirty="0" smtClean="0"/>
              <a:t>Simple and compatible design so that it can be readily tested for duty with safety.</a:t>
            </a:r>
          </a:p>
          <a:p>
            <a:r>
              <a:rPr lang="en-IN" dirty="0" smtClean="0"/>
              <a:t>Easy to install and dismantle for inspection and </a:t>
            </a:r>
            <a:r>
              <a:rPr lang="en-IN" dirty="0" err="1" smtClean="0"/>
              <a:t>maintainance</a:t>
            </a:r>
            <a:r>
              <a:rPr lang="en-IN" dirty="0" smtClean="0"/>
              <a:t>.</a:t>
            </a:r>
          </a:p>
          <a:p>
            <a:endParaRPr lang="en-IN"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Design requirements of mechanical brakes:</a:t>
            </a:r>
            <a:endParaRPr lang="en-IN" sz="4800" dirty="0"/>
          </a:p>
        </p:txBody>
      </p:sp>
      <p:sp>
        <p:nvSpPr>
          <p:cNvPr id="3" name="Content Placeholder 2"/>
          <p:cNvSpPr>
            <a:spLocks noGrp="1"/>
          </p:cNvSpPr>
          <p:nvPr>
            <p:ph sz="quarter" idx="1"/>
          </p:nvPr>
        </p:nvSpPr>
        <p:spPr/>
        <p:txBody>
          <a:bodyPr/>
          <a:lstStyle/>
          <a:p>
            <a:r>
              <a:rPr lang="en-IN" dirty="0" smtClean="0"/>
              <a:t>In hydraulic and compressed air controls , failure of system pressure should cause full application of brakes.</a:t>
            </a:r>
          </a:p>
          <a:p>
            <a:r>
              <a:rPr lang="en-IN" dirty="0" smtClean="0"/>
              <a:t>Even in the event of malfunctioning of mechanical braking system, it should provide </a:t>
            </a:r>
            <a:r>
              <a:rPr lang="en-IN" dirty="0" err="1" smtClean="0"/>
              <a:t>atleast</a:t>
            </a:r>
            <a:r>
              <a:rPr lang="en-IN" dirty="0" smtClean="0"/>
              <a:t> 50% of the normal braking torque.</a:t>
            </a:r>
          </a:p>
          <a:p>
            <a:r>
              <a:rPr lang="en-IN" dirty="0" smtClean="0"/>
              <a:t>Safe stoppage of hoist at speeds 15% more than the rated full speed.</a:t>
            </a:r>
          </a:p>
          <a:p>
            <a:r>
              <a:rPr lang="en-IN" dirty="0" smtClean="0"/>
              <a:t>All components should fail to safety.</a:t>
            </a:r>
          </a:p>
          <a:p>
            <a:r>
              <a:rPr lang="en-IN" dirty="0" smtClean="0"/>
              <a:t>Manufactured </a:t>
            </a:r>
            <a:r>
              <a:rPr lang="en-IN" dirty="0" err="1" smtClean="0"/>
              <a:t>upto</a:t>
            </a:r>
            <a:r>
              <a:rPr lang="en-IN" dirty="0" smtClean="0"/>
              <a:t> a satisfactory standard.</a:t>
            </a:r>
          </a:p>
          <a:p>
            <a:r>
              <a:rPr lang="en-IN" dirty="0" err="1" smtClean="0"/>
              <a:t>Atleast</a:t>
            </a:r>
            <a:r>
              <a:rPr lang="en-IN" dirty="0" smtClean="0"/>
              <a:t> 2 independent braking systems when men are transported</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Design requirements of mechanical brakes:</a:t>
            </a:r>
            <a:endParaRPr lang="en-IN" sz="4800" dirty="0"/>
          </a:p>
        </p:txBody>
      </p:sp>
      <p:sp>
        <p:nvSpPr>
          <p:cNvPr id="3" name="Content Placeholder 2"/>
          <p:cNvSpPr>
            <a:spLocks noGrp="1"/>
          </p:cNvSpPr>
          <p:nvPr>
            <p:ph sz="quarter" idx="1"/>
          </p:nvPr>
        </p:nvSpPr>
        <p:spPr/>
        <p:txBody>
          <a:bodyPr/>
          <a:lstStyle/>
          <a:p>
            <a:endParaRPr lang="en-IN" dirty="0" smtClean="0"/>
          </a:p>
          <a:p>
            <a:r>
              <a:rPr lang="en-IN" dirty="0" smtClean="0"/>
              <a:t>Meet the statutory requirements regarding factor of safety with maximum out of balance load held and the minimum and maximum deceleration rates for the brakes.</a:t>
            </a:r>
          </a:p>
          <a:p>
            <a:endParaRPr lang="en-IN" dirty="0" smtClean="0"/>
          </a:p>
          <a:p>
            <a:r>
              <a:rPr lang="en-IN" dirty="0" smtClean="0"/>
              <a:t>Means of automatic indicators of brake operation.</a:t>
            </a:r>
            <a:endParaRPr lang="en-IN"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000" dirty="0" smtClean="0"/>
              <a:t>Different Designs for Pivoted  Brakes:</a:t>
            </a:r>
            <a:endParaRPr lang="en-IN" sz="4000" dirty="0"/>
          </a:p>
        </p:txBody>
      </p:sp>
      <p:sp>
        <p:nvSpPr>
          <p:cNvPr id="5" name="Content Placeholder 4"/>
          <p:cNvSpPr>
            <a:spLocks noGrp="1"/>
          </p:cNvSpPr>
          <p:nvPr>
            <p:ph sz="quarter" idx="1"/>
          </p:nvPr>
        </p:nvSpPr>
        <p:spPr/>
        <p:txBody>
          <a:bodyPr/>
          <a:lstStyle/>
          <a:p>
            <a:r>
              <a:rPr lang="en-IN" dirty="0" smtClean="0"/>
              <a:t> Anchored Post Brake with Top Tie Rod</a:t>
            </a:r>
          </a:p>
          <a:p>
            <a:pPr>
              <a:buNone/>
            </a:pPr>
            <a:endParaRPr lang="en-IN" dirty="0" smtClean="0"/>
          </a:p>
          <a:p>
            <a:r>
              <a:rPr lang="en-IN" dirty="0" smtClean="0"/>
              <a:t> Anchored Post Brake with Side Tie Rod</a:t>
            </a:r>
          </a:p>
          <a:p>
            <a:pPr>
              <a:buNone/>
            </a:pPr>
            <a:endParaRPr lang="en-IN" dirty="0" smtClean="0"/>
          </a:p>
          <a:p>
            <a:r>
              <a:rPr lang="en-IN" dirty="0" smtClean="0"/>
              <a:t> Suspended Post Brake</a:t>
            </a:r>
          </a:p>
          <a:p>
            <a:pPr>
              <a:buNone/>
            </a:pPr>
            <a:endParaRPr lang="en-IN" dirty="0" smtClean="0"/>
          </a:p>
          <a:p>
            <a:r>
              <a:rPr lang="en-IN" dirty="0" smtClean="0"/>
              <a:t> Parallel Motion Brake</a:t>
            </a:r>
          </a:p>
          <a:p>
            <a:pPr>
              <a:buNone/>
            </a:pPr>
            <a:endParaRPr lang="en-IN" dirty="0" smtClean="0"/>
          </a:p>
          <a:p>
            <a:r>
              <a:rPr lang="en-IN" dirty="0" smtClean="0"/>
              <a:t> </a:t>
            </a:r>
            <a:r>
              <a:rPr lang="en-IN" dirty="0" err="1" smtClean="0"/>
              <a:t>Caliper</a:t>
            </a:r>
            <a:r>
              <a:rPr lang="en-IN" dirty="0" smtClean="0"/>
              <a:t> Brake</a:t>
            </a:r>
            <a:endParaRPr lang="en-IN"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285720" y="214290"/>
            <a:ext cx="2571768" cy="2571768"/>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cstate="print"/>
          <a:srcRect/>
          <a:stretch>
            <a:fillRect/>
          </a:stretch>
        </p:blipFill>
        <p:spPr bwMode="auto">
          <a:xfrm>
            <a:off x="6000760" y="214290"/>
            <a:ext cx="2571768" cy="2643206"/>
          </a:xfrm>
          <a:prstGeom prst="rect">
            <a:avLst/>
          </a:prstGeom>
          <a:noFill/>
          <a:ln w="9525">
            <a:noFill/>
            <a:miter lim="800000"/>
            <a:headEnd/>
            <a:tailEnd/>
          </a:ln>
          <a:effectLst/>
        </p:spPr>
      </p:pic>
      <p:pic>
        <p:nvPicPr>
          <p:cNvPr id="2052" name="Picture 4"/>
          <p:cNvPicPr>
            <a:picLocks noChangeAspect="1" noChangeArrowheads="1"/>
          </p:cNvPicPr>
          <p:nvPr/>
        </p:nvPicPr>
        <p:blipFill>
          <a:blip r:embed="rId4" cstate="print"/>
          <a:srcRect/>
          <a:stretch>
            <a:fillRect/>
          </a:stretch>
        </p:blipFill>
        <p:spPr bwMode="auto">
          <a:xfrm>
            <a:off x="5286380" y="4429132"/>
            <a:ext cx="2857520" cy="2163038"/>
          </a:xfrm>
          <a:prstGeom prst="rect">
            <a:avLst/>
          </a:prstGeom>
          <a:noFill/>
          <a:ln w="9525">
            <a:noFill/>
            <a:miter lim="800000"/>
            <a:headEnd/>
            <a:tailEnd/>
          </a:ln>
          <a:effectLst/>
        </p:spPr>
      </p:pic>
      <p:pic>
        <p:nvPicPr>
          <p:cNvPr id="2053" name="Picture 5"/>
          <p:cNvPicPr>
            <a:picLocks noChangeAspect="1" noChangeArrowheads="1"/>
          </p:cNvPicPr>
          <p:nvPr/>
        </p:nvPicPr>
        <p:blipFill>
          <a:blip r:embed="rId5" cstate="print"/>
          <a:srcRect/>
          <a:stretch>
            <a:fillRect/>
          </a:stretch>
        </p:blipFill>
        <p:spPr bwMode="auto">
          <a:xfrm>
            <a:off x="500034" y="4500570"/>
            <a:ext cx="3000396" cy="2169131"/>
          </a:xfrm>
          <a:prstGeom prst="rect">
            <a:avLst/>
          </a:prstGeom>
          <a:noFill/>
          <a:ln w="9525">
            <a:noFill/>
            <a:miter lim="800000"/>
            <a:headEnd/>
            <a:tailEnd/>
          </a:ln>
          <a:effectLst/>
        </p:spPr>
      </p:pic>
      <p:pic>
        <p:nvPicPr>
          <p:cNvPr id="2054" name="Picture 6"/>
          <p:cNvPicPr>
            <a:picLocks noChangeAspect="1" noChangeArrowheads="1"/>
          </p:cNvPicPr>
          <p:nvPr/>
        </p:nvPicPr>
        <p:blipFill>
          <a:blip r:embed="rId6" cstate="print"/>
          <a:srcRect/>
          <a:stretch>
            <a:fillRect/>
          </a:stretch>
        </p:blipFill>
        <p:spPr bwMode="auto">
          <a:xfrm>
            <a:off x="2928926" y="1643050"/>
            <a:ext cx="3000396" cy="269208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Working of Pivoted Brakes:</a:t>
            </a:r>
            <a:endParaRPr lang="en-IN" sz="4800" dirty="0"/>
          </a:p>
        </p:txBody>
      </p:sp>
      <p:pic>
        <p:nvPicPr>
          <p:cNvPr id="3074" name="Picture 2"/>
          <p:cNvPicPr>
            <a:picLocks noGrp="1" noChangeAspect="1" noChangeArrowheads="1"/>
          </p:cNvPicPr>
          <p:nvPr>
            <p:ph sz="quarter" idx="1"/>
          </p:nvPr>
        </p:nvPicPr>
        <p:blipFill>
          <a:blip r:embed="rId2" cstate="print"/>
          <a:srcRect/>
          <a:stretch>
            <a:fillRect/>
          </a:stretch>
        </p:blipFill>
        <p:spPr bwMode="auto">
          <a:xfrm>
            <a:off x="428596" y="1428736"/>
            <a:ext cx="8143932" cy="514353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57422" y="2500306"/>
            <a:ext cx="6172200" cy="1894362"/>
          </a:xfrm>
        </p:spPr>
        <p:txBody>
          <a:bodyPr/>
          <a:lstStyle/>
          <a:p>
            <a:r>
              <a:rPr lang="en-IN" dirty="0" smtClean="0">
                <a:solidFill>
                  <a:srgbClr val="FF0000"/>
                </a:solidFill>
              </a:rPr>
              <a:t>MECHANICAL BRAKING SYSTEM OF MINE WINDERS</a:t>
            </a:r>
            <a:endParaRPr lang="en-IN" dirty="0">
              <a:solidFill>
                <a:srgbClr val="FF0000"/>
              </a:solidFill>
            </a:endParaRPr>
          </a:p>
        </p:txBody>
      </p:sp>
      <p:sp>
        <p:nvSpPr>
          <p:cNvPr id="5" name="Subtitle 4"/>
          <p:cNvSpPr>
            <a:spLocks noGrp="1"/>
          </p:cNvSpPr>
          <p:nvPr>
            <p:ph type="subTitle" idx="1"/>
          </p:nvPr>
        </p:nvSpPr>
        <p:spPr/>
        <p:txBody>
          <a:bodyPr/>
          <a:lstStyle/>
          <a:p>
            <a:endParaRPr lang="en-IN"/>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Working of Pivoted Brakes:</a:t>
            </a:r>
            <a:endParaRPr lang="en-IN" sz="4800" dirty="0"/>
          </a:p>
        </p:txBody>
      </p:sp>
      <p:sp>
        <p:nvSpPr>
          <p:cNvPr id="3" name="Content Placeholder 2"/>
          <p:cNvSpPr>
            <a:spLocks noGrp="1"/>
          </p:cNvSpPr>
          <p:nvPr>
            <p:ph sz="quarter" idx="1"/>
          </p:nvPr>
        </p:nvSpPr>
        <p:spPr/>
        <p:txBody>
          <a:bodyPr/>
          <a:lstStyle/>
          <a:p>
            <a:r>
              <a:rPr lang="en-IN" dirty="0" smtClean="0"/>
              <a:t>There are Brake shoes or blocks which are lined with bonded asbestos or fibre like “</a:t>
            </a:r>
            <a:r>
              <a:rPr lang="en-IN" dirty="0" err="1" smtClean="0"/>
              <a:t>Ferrodo</a:t>
            </a:r>
            <a:r>
              <a:rPr lang="en-IN" dirty="0" smtClean="0"/>
              <a:t>” brake lining.</a:t>
            </a:r>
          </a:p>
          <a:p>
            <a:r>
              <a:rPr lang="en-IN" dirty="0" smtClean="0"/>
              <a:t>The coefficient of friction should be such that it takes into consideration the decrease in its value due to presence of oil and water on the brake </a:t>
            </a:r>
            <a:r>
              <a:rPr lang="en-IN" dirty="0" err="1" smtClean="0"/>
              <a:t>path.So</a:t>
            </a:r>
            <a:r>
              <a:rPr lang="en-IN" dirty="0" smtClean="0"/>
              <a:t>, it is maintained nearly 0.4 . </a:t>
            </a:r>
          </a:p>
          <a:p>
            <a:r>
              <a:rPr lang="en-IN" dirty="0" smtClean="0"/>
              <a:t>The brakes are ‘ON’ Type i.e. They hold the drum when stationary and when it is not required to be rotated with the help of dead weights suspended from the brake levers.</a:t>
            </a:r>
            <a:endParaRPr lang="en-IN"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Working of Pivoted Brakes:</a:t>
            </a:r>
            <a:endParaRPr lang="en-IN" sz="4800" dirty="0"/>
          </a:p>
        </p:txBody>
      </p:sp>
      <p:sp>
        <p:nvSpPr>
          <p:cNvPr id="3" name="Content Placeholder 2"/>
          <p:cNvSpPr>
            <a:spLocks noGrp="1"/>
          </p:cNvSpPr>
          <p:nvPr>
            <p:ph sz="quarter" idx="1"/>
          </p:nvPr>
        </p:nvSpPr>
        <p:spPr/>
        <p:txBody>
          <a:bodyPr>
            <a:normAutofit lnSpcReduction="10000"/>
          </a:bodyPr>
          <a:lstStyle/>
          <a:p>
            <a:endParaRPr lang="en-IN" dirty="0" smtClean="0"/>
          </a:p>
          <a:p>
            <a:r>
              <a:rPr lang="en-IN" dirty="0" smtClean="0"/>
              <a:t>An adjuster on the tie rod is used to adjust the position of the brake blocks relative to the drum as the brake lining wears in due course of time.</a:t>
            </a:r>
          </a:p>
          <a:p>
            <a:endParaRPr lang="en-IN" dirty="0" smtClean="0"/>
          </a:p>
          <a:p>
            <a:r>
              <a:rPr lang="en-IN" dirty="0" smtClean="0"/>
              <a:t>The dead weight is lifted by a brake engine operated by steam, oil pressure or compressed air with the help of a system of rods.</a:t>
            </a:r>
          </a:p>
          <a:p>
            <a:endParaRPr lang="en-IN" dirty="0" smtClean="0"/>
          </a:p>
          <a:p>
            <a:r>
              <a:rPr lang="en-IN" dirty="0" smtClean="0"/>
              <a:t>The control valve is designed such that in case the supply of steam , oil or air  fails then the brake is automatically applied by the falling weight.</a:t>
            </a:r>
            <a:endParaRPr lang="en-IN"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BRAKE OPERATING SYSTEMS:</a:t>
            </a:r>
            <a:endParaRPr lang="en-IN" sz="4800" dirty="0"/>
          </a:p>
        </p:txBody>
      </p:sp>
      <p:sp>
        <p:nvSpPr>
          <p:cNvPr id="3" name="Content Placeholder 2"/>
          <p:cNvSpPr>
            <a:spLocks noGrp="1"/>
          </p:cNvSpPr>
          <p:nvPr>
            <p:ph sz="quarter" idx="1"/>
          </p:nvPr>
        </p:nvSpPr>
        <p:spPr/>
        <p:txBody>
          <a:bodyPr>
            <a:normAutofit lnSpcReduction="10000"/>
          </a:bodyPr>
          <a:lstStyle/>
          <a:p>
            <a:pPr>
              <a:buNone/>
            </a:pPr>
            <a:r>
              <a:rPr lang="en-IN" dirty="0" smtClean="0">
                <a:solidFill>
                  <a:srgbClr val="FF0000"/>
                </a:solidFill>
              </a:rPr>
              <a:t>Salient Features of an Ideal operating System:</a:t>
            </a:r>
          </a:p>
          <a:p>
            <a:pPr>
              <a:buNone/>
            </a:pPr>
            <a:endParaRPr lang="en-IN" dirty="0" smtClean="0">
              <a:solidFill>
                <a:srgbClr val="FF0000"/>
              </a:solidFill>
            </a:endParaRPr>
          </a:p>
          <a:p>
            <a:r>
              <a:rPr lang="en-IN" dirty="0" smtClean="0"/>
              <a:t>It should assure fast, sensitive and precise control of the braking effort.</a:t>
            </a:r>
          </a:p>
          <a:p>
            <a:endParaRPr lang="en-IN" dirty="0" smtClean="0"/>
          </a:p>
          <a:p>
            <a:r>
              <a:rPr lang="en-IN" dirty="0" smtClean="0"/>
              <a:t>The hoist operator should be able to perform braking operations under all conditions easily by small movements of the brake lever with maximum safety.</a:t>
            </a:r>
          </a:p>
          <a:p>
            <a:endParaRPr lang="en-IN" dirty="0" smtClean="0"/>
          </a:p>
          <a:p>
            <a:r>
              <a:rPr lang="en-IN" dirty="0" smtClean="0"/>
              <a:t>It should provide easy switching from manual to automatic operation.</a:t>
            </a:r>
          </a:p>
          <a:p>
            <a:pPr>
              <a:buNone/>
            </a:pPr>
            <a:endParaRPr lang="en-IN" dirty="0">
              <a:solidFill>
                <a:srgbClr val="FF0000"/>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400" dirty="0" smtClean="0"/>
              <a:t>TYPES OF BRAKE CONTROL SYSTEMS:</a:t>
            </a:r>
            <a:endParaRPr lang="en-IN" sz="4400" dirty="0"/>
          </a:p>
        </p:txBody>
      </p:sp>
      <p:sp>
        <p:nvSpPr>
          <p:cNvPr id="3" name="Content Placeholder 2"/>
          <p:cNvSpPr>
            <a:spLocks noGrp="1"/>
          </p:cNvSpPr>
          <p:nvPr>
            <p:ph sz="quarter" idx="1"/>
          </p:nvPr>
        </p:nvSpPr>
        <p:spPr/>
        <p:txBody>
          <a:bodyPr/>
          <a:lstStyle/>
          <a:p>
            <a:pPr>
              <a:buNone/>
            </a:pPr>
            <a:r>
              <a:rPr lang="en-IN" dirty="0" smtClean="0">
                <a:solidFill>
                  <a:srgbClr val="FF0000"/>
                </a:solidFill>
              </a:rPr>
              <a:t>The various types of brake operating and control systems are:-</a:t>
            </a:r>
          </a:p>
          <a:p>
            <a:endParaRPr lang="en-IN" dirty="0" smtClean="0">
              <a:solidFill>
                <a:srgbClr val="FF0000"/>
              </a:solidFill>
            </a:endParaRPr>
          </a:p>
          <a:p>
            <a:r>
              <a:rPr lang="en-IN" dirty="0" smtClean="0"/>
              <a:t>Weight-applied and Pressure(air or oil)-released</a:t>
            </a:r>
          </a:p>
          <a:p>
            <a:endParaRPr lang="en-IN" dirty="0" smtClean="0"/>
          </a:p>
          <a:p>
            <a:r>
              <a:rPr lang="en-IN" dirty="0" smtClean="0"/>
              <a:t>Fluid pressure-applied and Fluid pressure-released</a:t>
            </a:r>
          </a:p>
          <a:p>
            <a:endParaRPr lang="en-IN" dirty="0" smtClean="0"/>
          </a:p>
          <a:p>
            <a:r>
              <a:rPr lang="en-IN" dirty="0" smtClean="0"/>
              <a:t>Spring-applied and Fluid pressure-released</a:t>
            </a:r>
            <a:endParaRPr lang="en-IN"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400" dirty="0" smtClean="0"/>
              <a:t>COMPRESSED-AIR OPERATED BRAKES:</a:t>
            </a:r>
            <a:endParaRPr lang="en-IN" sz="4400" dirty="0"/>
          </a:p>
        </p:txBody>
      </p:sp>
      <p:sp>
        <p:nvSpPr>
          <p:cNvPr id="3" name="Content Placeholder 2"/>
          <p:cNvSpPr>
            <a:spLocks noGrp="1"/>
          </p:cNvSpPr>
          <p:nvPr>
            <p:ph sz="quarter" idx="1"/>
          </p:nvPr>
        </p:nvSpPr>
        <p:spPr/>
        <p:txBody>
          <a:bodyPr/>
          <a:lstStyle/>
          <a:p>
            <a:pPr>
              <a:buNone/>
            </a:pPr>
            <a:r>
              <a:rPr lang="en-IN" dirty="0" smtClean="0">
                <a:solidFill>
                  <a:srgbClr val="FF0000"/>
                </a:solidFill>
              </a:rPr>
              <a:t>Single Axis Brakes:-</a:t>
            </a:r>
          </a:p>
          <a:p>
            <a:r>
              <a:rPr lang="en-IN" dirty="0" smtClean="0"/>
              <a:t>consists of a pair of vertical cylinders of same or different diameters mounted on a common centre line.</a:t>
            </a:r>
          </a:p>
          <a:p>
            <a:r>
              <a:rPr lang="en-IN" dirty="0" smtClean="0"/>
              <a:t>Upper-service cylinder, lower- holding cylinder</a:t>
            </a:r>
          </a:p>
          <a:p>
            <a:r>
              <a:rPr lang="en-IN" dirty="0" smtClean="0"/>
              <a:t>To actuate braking, through a linkwork the ‘brake pressure regulator’ is operated which causes compressed air to fill the service cylinder.</a:t>
            </a:r>
          </a:p>
          <a:p>
            <a:r>
              <a:rPr lang="en-IN" dirty="0" smtClean="0"/>
              <a:t>The piston rises causing brake shoe to exert pressure on the brake paths.</a:t>
            </a:r>
          </a:p>
          <a:p>
            <a:r>
              <a:rPr lang="en-IN" dirty="0" smtClean="0"/>
              <a:t>The dead weight does not move as holding cylinder is filled with air during service braking.</a:t>
            </a:r>
            <a:endParaRPr lang="en-IN"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COMPRESSED-AIR OPERATED BRAKES:</a:t>
            </a:r>
            <a:endParaRPr lang="en-IN" sz="4800" dirty="0"/>
          </a:p>
        </p:txBody>
      </p:sp>
      <p:sp>
        <p:nvSpPr>
          <p:cNvPr id="3" name="Content Placeholder 2"/>
          <p:cNvSpPr>
            <a:spLocks noGrp="1"/>
          </p:cNvSpPr>
          <p:nvPr>
            <p:ph sz="quarter" idx="1"/>
          </p:nvPr>
        </p:nvSpPr>
        <p:spPr/>
        <p:txBody>
          <a:bodyPr/>
          <a:lstStyle/>
          <a:p>
            <a:r>
              <a:rPr lang="en-IN" dirty="0" smtClean="0"/>
              <a:t>In case of emergency the line air immediately enters the service cylinder via the regulator while the air in the holding cylinder is evacuated by the throttle valve .</a:t>
            </a:r>
          </a:p>
          <a:p>
            <a:r>
              <a:rPr lang="en-IN" dirty="0" smtClean="0"/>
              <a:t>Hence the piston of the holding cylinder moves quickly upwards to press against the piston of the service cylinder, thereby causing the brake shoes to exert pressure on the brake paths.</a:t>
            </a:r>
          </a:p>
          <a:p>
            <a:r>
              <a:rPr lang="en-IN" dirty="0" smtClean="0"/>
              <a:t>Braking takes place.</a:t>
            </a:r>
            <a:endParaRPr lang="en-IN"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179512" y="0"/>
            <a:ext cx="8496944"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COMPRESSED-AIR OPERATED BRAKES:</a:t>
            </a:r>
            <a:endParaRPr lang="en-IN" sz="4800" dirty="0"/>
          </a:p>
        </p:txBody>
      </p:sp>
      <p:sp>
        <p:nvSpPr>
          <p:cNvPr id="3" name="Content Placeholder 2"/>
          <p:cNvSpPr>
            <a:spLocks noGrp="1"/>
          </p:cNvSpPr>
          <p:nvPr>
            <p:ph sz="quarter" idx="1"/>
          </p:nvPr>
        </p:nvSpPr>
        <p:spPr/>
        <p:txBody>
          <a:bodyPr>
            <a:normAutofit fontScale="92500" lnSpcReduction="10000"/>
          </a:bodyPr>
          <a:lstStyle/>
          <a:p>
            <a:pPr>
              <a:buNone/>
            </a:pPr>
            <a:r>
              <a:rPr lang="en-IN" dirty="0" smtClean="0">
                <a:solidFill>
                  <a:srgbClr val="FF0000"/>
                </a:solidFill>
              </a:rPr>
              <a:t>Double-Axis Brakes:-</a:t>
            </a:r>
          </a:p>
          <a:p>
            <a:r>
              <a:rPr lang="en-IN" dirty="0" smtClean="0"/>
              <a:t>There are 2 cylinders for service and emergency braking.</a:t>
            </a:r>
          </a:p>
          <a:p>
            <a:r>
              <a:rPr lang="en-IN" dirty="0" smtClean="0"/>
              <a:t>A differential lever connects through a pressure rod, and pistons of service and holding cylinders.</a:t>
            </a:r>
          </a:p>
          <a:p>
            <a:r>
              <a:rPr lang="en-IN" dirty="0" smtClean="0"/>
              <a:t>During service braking the bell is pushed up by the compressed </a:t>
            </a:r>
            <a:r>
              <a:rPr lang="en-IN" dirty="0" err="1" smtClean="0"/>
              <a:t>air,the</a:t>
            </a:r>
            <a:r>
              <a:rPr lang="en-IN" dirty="0" smtClean="0"/>
              <a:t> differential lever turning about the pin connecting it to the piston of holding cylinder.</a:t>
            </a:r>
          </a:p>
          <a:p>
            <a:r>
              <a:rPr lang="en-IN" dirty="0" smtClean="0"/>
              <a:t>In case of emergency , air at maximum permissible pressure is forced in to the service cylinder so that braking effort is applied rapidly in a short time interval and short travel of the service piston while the air in the holding piston is evacuated by the throttle valve.</a:t>
            </a:r>
            <a:endParaRPr lang="en-IN"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COMPRESSED-AIR OPERATED BRAKES:</a:t>
            </a:r>
            <a:endParaRPr lang="en-IN" sz="4800" dirty="0"/>
          </a:p>
        </p:txBody>
      </p:sp>
      <p:sp>
        <p:nvSpPr>
          <p:cNvPr id="3" name="Content Placeholder 2"/>
          <p:cNvSpPr>
            <a:spLocks noGrp="1"/>
          </p:cNvSpPr>
          <p:nvPr>
            <p:ph sz="quarter" idx="1"/>
          </p:nvPr>
        </p:nvSpPr>
        <p:spPr/>
        <p:txBody>
          <a:bodyPr/>
          <a:lstStyle/>
          <a:p>
            <a:r>
              <a:rPr lang="en-IN" dirty="0" smtClean="0"/>
              <a:t>Then the differential lever begins to turn about the pin connecting it to the pressure rod , lowering the bell to its seat as the deadweight begins to apply the braking effort.</a:t>
            </a:r>
          </a:p>
          <a:p>
            <a:endParaRPr lang="en-IN" dirty="0" smtClean="0"/>
          </a:p>
          <a:p>
            <a:r>
              <a:rPr lang="en-IN" dirty="0" smtClean="0"/>
              <a:t>Used in high capacity hoists and is more compact than single axis brakes.</a:t>
            </a:r>
            <a:endParaRPr lang="en-IN"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0" y="45677"/>
            <a:ext cx="9144000" cy="670622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b="1" dirty="0" smtClean="0"/>
              <a:t>WHAT IS A BRAKE  ?</a:t>
            </a:r>
            <a:endParaRPr lang="en-IN" sz="4800" b="1" dirty="0"/>
          </a:p>
        </p:txBody>
      </p:sp>
      <p:sp>
        <p:nvSpPr>
          <p:cNvPr id="3" name="Content Placeholder 2"/>
          <p:cNvSpPr>
            <a:spLocks noGrp="1"/>
          </p:cNvSpPr>
          <p:nvPr>
            <p:ph sz="quarter" idx="1"/>
          </p:nvPr>
        </p:nvSpPr>
        <p:spPr/>
        <p:txBody>
          <a:bodyPr/>
          <a:lstStyle/>
          <a:p>
            <a:pPr>
              <a:buNone/>
            </a:pPr>
            <a:endParaRPr lang="en-IN" dirty="0" smtClean="0"/>
          </a:p>
          <a:p>
            <a:endParaRPr lang="en-IN" u="sng" dirty="0" smtClean="0"/>
          </a:p>
          <a:p>
            <a:r>
              <a:rPr lang="en-IN" u="sng" dirty="0" smtClean="0"/>
              <a:t>Brake  </a:t>
            </a:r>
            <a:r>
              <a:rPr lang="en-IN" dirty="0" smtClean="0"/>
              <a:t>is a safety device which inhibits motion. </a:t>
            </a:r>
          </a:p>
          <a:p>
            <a:endParaRPr lang="en-IN" dirty="0" smtClean="0"/>
          </a:p>
          <a:p>
            <a:endParaRPr lang="en-IN" dirty="0" smtClean="0"/>
          </a:p>
          <a:p>
            <a:r>
              <a:rPr lang="en-IN" u="sng" dirty="0" smtClean="0"/>
              <a:t>Braking </a:t>
            </a:r>
            <a:r>
              <a:rPr lang="en-IN" dirty="0" smtClean="0"/>
              <a:t> is the conversion of kinetic energy into other forms of energy.</a:t>
            </a:r>
            <a:endParaRPr lang="en-IN" u="sng" dirty="0" smtClean="0"/>
          </a:p>
          <a:p>
            <a:endParaRPr lang="en-IN" u="sng" dirty="0" smtClean="0"/>
          </a:p>
          <a:p>
            <a:endParaRPr lang="en-IN" u="sng" dirty="0" smtClean="0"/>
          </a:p>
          <a:p>
            <a:pPr>
              <a:buNone/>
            </a:pPr>
            <a:endParaRPr lang="en-IN" u="sng" dirty="0" smtClean="0"/>
          </a:p>
          <a:p>
            <a:pPr>
              <a:buNone/>
            </a:pPr>
            <a:endParaRPr lang="en-IN" u="sng" dirty="0" smtClean="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b="1" dirty="0" smtClean="0"/>
              <a:t>Advantages of Air-operated Brakes:</a:t>
            </a:r>
            <a:endParaRPr lang="en-IN" sz="4800" dirty="0"/>
          </a:p>
        </p:txBody>
      </p:sp>
      <p:sp>
        <p:nvSpPr>
          <p:cNvPr id="3" name="Content Placeholder 2"/>
          <p:cNvSpPr>
            <a:spLocks noGrp="1"/>
          </p:cNvSpPr>
          <p:nvPr>
            <p:ph sz="quarter" idx="1"/>
          </p:nvPr>
        </p:nvSpPr>
        <p:spPr/>
        <p:txBody>
          <a:bodyPr>
            <a:normAutofit fontScale="85000" lnSpcReduction="10000"/>
          </a:bodyPr>
          <a:lstStyle/>
          <a:p>
            <a:r>
              <a:rPr lang="en-IN" dirty="0" smtClean="0"/>
              <a:t>The supply of air is unlimited, so the brake system can never run out  of its operating fluid, as hydraulic brakes can. Minor leaks do not result in brake failures.</a:t>
            </a:r>
          </a:p>
          <a:p>
            <a:r>
              <a:rPr lang="en-IN" dirty="0" smtClean="0"/>
              <a:t> Air line couplings are easier to attach and detach than hydraulic lines; there is no danger of letting air into the hydraulic fluid. So air brake circuits of trailers can be attached and removed easily by operators with no training.</a:t>
            </a:r>
          </a:p>
          <a:p>
            <a:r>
              <a:rPr lang="en-IN" dirty="0" smtClean="0"/>
              <a:t>Air not only serves as a fluid for transmission of force, but also stores potential energy. So it can serve to control the force applied .Air brake systems include an air tank that stores sufficient energy to stop the vehicle if the compressor fails.</a:t>
            </a:r>
          </a:p>
          <a:p>
            <a:r>
              <a:rPr lang="en-IN" dirty="0" smtClean="0"/>
              <a:t>Air brakes are effective even with considerable leakage, so an air brake system can be designed with sufficient "fail-safe" capacity to stop the vehicle safely even when leaking.</a:t>
            </a:r>
            <a:endParaRPr lang="en-IN"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dirty="0" smtClean="0"/>
              <a:t>HYDRAULIC BRAKES:</a:t>
            </a:r>
            <a:endParaRPr lang="en-IN" sz="4800" dirty="0"/>
          </a:p>
        </p:txBody>
      </p:sp>
      <p:sp>
        <p:nvSpPr>
          <p:cNvPr id="3" name="Content Placeholder 2"/>
          <p:cNvSpPr>
            <a:spLocks noGrp="1"/>
          </p:cNvSpPr>
          <p:nvPr>
            <p:ph sz="quarter" idx="1"/>
          </p:nvPr>
        </p:nvSpPr>
        <p:spPr/>
        <p:txBody>
          <a:bodyPr/>
          <a:lstStyle/>
          <a:p>
            <a:pPr>
              <a:buNone/>
            </a:pPr>
            <a:r>
              <a:rPr lang="en-IN" dirty="0" smtClean="0">
                <a:solidFill>
                  <a:srgbClr val="FF0000"/>
                </a:solidFill>
              </a:rPr>
              <a:t>Reasons for their popularity over air operated brakes:-</a:t>
            </a:r>
          </a:p>
          <a:p>
            <a:r>
              <a:rPr lang="en-IN" dirty="0" smtClean="0"/>
              <a:t>Difficulty</a:t>
            </a:r>
            <a:r>
              <a:rPr lang="en-IN" dirty="0" smtClean="0">
                <a:solidFill>
                  <a:srgbClr val="FF0000"/>
                </a:solidFill>
              </a:rPr>
              <a:t> </a:t>
            </a:r>
            <a:r>
              <a:rPr lang="en-IN" dirty="0" smtClean="0"/>
              <a:t>to maintain compressed air pressure, requirement of clean and dry air.</a:t>
            </a:r>
          </a:p>
          <a:p>
            <a:r>
              <a:rPr lang="en-IN" dirty="0" smtClean="0"/>
              <a:t>Compressibility of air leads to slow brake operation</a:t>
            </a:r>
          </a:p>
          <a:p>
            <a:r>
              <a:rPr lang="en-IN" dirty="0" smtClean="0"/>
              <a:t>Hydraulic brakes require only electric current for operation</a:t>
            </a:r>
          </a:p>
          <a:p>
            <a:r>
              <a:rPr lang="en-IN" dirty="0" smtClean="0"/>
              <a:t>Instantaneous response and good control with high-pressure brakes.</a:t>
            </a:r>
          </a:p>
          <a:p>
            <a:r>
              <a:rPr lang="en-IN" dirty="0" smtClean="0"/>
              <a:t>The braking effort can be quickly and easily changed to suit the operating conditions</a:t>
            </a:r>
            <a:endParaRPr lang="en-IN"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dirty="0" smtClean="0"/>
              <a:t>HYDRAULIC BRAKES:</a:t>
            </a:r>
            <a:endParaRPr lang="en-IN" sz="4800" dirty="0"/>
          </a:p>
        </p:txBody>
      </p:sp>
      <p:sp>
        <p:nvSpPr>
          <p:cNvPr id="3" name="Content Placeholder 2"/>
          <p:cNvSpPr>
            <a:spLocks noGrp="1"/>
          </p:cNvSpPr>
          <p:nvPr>
            <p:ph sz="quarter" idx="1"/>
          </p:nvPr>
        </p:nvSpPr>
        <p:spPr/>
        <p:txBody>
          <a:bodyPr/>
          <a:lstStyle/>
          <a:p>
            <a:r>
              <a:rPr lang="en-IN" dirty="0" smtClean="0"/>
              <a:t>Braking is smooth, accurate, reliable under all braking conditions.</a:t>
            </a:r>
          </a:p>
          <a:p>
            <a:r>
              <a:rPr lang="en-IN" dirty="0" smtClean="0"/>
              <a:t>No deadweight is necessary with spring power brakes</a:t>
            </a:r>
          </a:p>
          <a:p>
            <a:r>
              <a:rPr lang="en-IN" dirty="0" smtClean="0"/>
              <a:t>Hydraulic power pack is compact</a:t>
            </a:r>
          </a:p>
          <a:p>
            <a:r>
              <a:rPr lang="en-IN" dirty="0" smtClean="0"/>
              <a:t>Easy erection</a:t>
            </a:r>
          </a:p>
          <a:p>
            <a:r>
              <a:rPr lang="en-IN" dirty="0" smtClean="0"/>
              <a:t>Initial cost is less</a:t>
            </a:r>
            <a:endParaRPr lang="en-IN"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dirty="0" smtClean="0"/>
              <a:t>HYDRAULIC BRAKES:</a:t>
            </a:r>
            <a:endParaRPr lang="en-IN" sz="4800" dirty="0"/>
          </a:p>
        </p:txBody>
      </p:sp>
      <p:sp>
        <p:nvSpPr>
          <p:cNvPr id="3" name="Content Placeholder 2"/>
          <p:cNvSpPr>
            <a:spLocks noGrp="1"/>
          </p:cNvSpPr>
          <p:nvPr>
            <p:ph sz="quarter" idx="1"/>
          </p:nvPr>
        </p:nvSpPr>
        <p:spPr/>
        <p:txBody>
          <a:bodyPr>
            <a:normAutofit fontScale="92500"/>
          </a:bodyPr>
          <a:lstStyle/>
          <a:p>
            <a:r>
              <a:rPr lang="en-IN" dirty="0" smtClean="0"/>
              <a:t>Depending on pressure of oil used, hydraulic brakes system are designed as:</a:t>
            </a:r>
          </a:p>
          <a:p>
            <a:pPr>
              <a:buNone/>
            </a:pPr>
            <a:r>
              <a:rPr lang="en-IN" dirty="0" smtClean="0"/>
              <a:t> low-pressure system (0.5-1.0 </a:t>
            </a:r>
            <a:r>
              <a:rPr lang="en-IN" dirty="0" err="1" smtClean="0"/>
              <a:t>MPa</a:t>
            </a:r>
            <a:r>
              <a:rPr lang="en-IN" dirty="0" smtClean="0"/>
              <a:t>)</a:t>
            </a:r>
          </a:p>
          <a:p>
            <a:pPr>
              <a:buNone/>
            </a:pPr>
            <a:r>
              <a:rPr lang="en-IN" dirty="0" smtClean="0"/>
              <a:t> medium-pressure system (10-21 </a:t>
            </a:r>
            <a:r>
              <a:rPr lang="en-IN" dirty="0" err="1" smtClean="0"/>
              <a:t>MPa</a:t>
            </a:r>
            <a:r>
              <a:rPr lang="en-IN" dirty="0" smtClean="0"/>
              <a:t>) </a:t>
            </a:r>
          </a:p>
          <a:p>
            <a:pPr>
              <a:buNone/>
            </a:pPr>
            <a:r>
              <a:rPr lang="en-IN" dirty="0" smtClean="0"/>
              <a:t> high-pressure system (24-27 </a:t>
            </a:r>
            <a:r>
              <a:rPr lang="en-IN" dirty="0" err="1" smtClean="0"/>
              <a:t>MPa</a:t>
            </a:r>
            <a:r>
              <a:rPr lang="en-IN" dirty="0" smtClean="0"/>
              <a:t>)</a:t>
            </a:r>
          </a:p>
          <a:p>
            <a:endParaRPr lang="en-IN" dirty="0" smtClean="0"/>
          </a:p>
          <a:p>
            <a:r>
              <a:rPr lang="en-IN" dirty="0" smtClean="0"/>
              <a:t>The volume of fluid to be moved, the dead time, reaction time and size of hydraulic components decreases with increase in oil pressure.</a:t>
            </a:r>
          </a:p>
          <a:p>
            <a:endParaRPr lang="en-IN" dirty="0" smtClean="0"/>
          </a:p>
          <a:p>
            <a:r>
              <a:rPr lang="en-IN" dirty="0" smtClean="0"/>
              <a:t>High pressure system have a high speed of operation with fast response and high accuracy of control.</a:t>
            </a:r>
            <a:endParaRPr lang="en-IN"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Types of hydraulic brakes:</a:t>
            </a:r>
            <a:endParaRPr lang="en-IN" sz="4800" dirty="0"/>
          </a:p>
        </p:txBody>
      </p:sp>
      <p:sp>
        <p:nvSpPr>
          <p:cNvPr id="3" name="Content Placeholder 2"/>
          <p:cNvSpPr>
            <a:spLocks noGrp="1"/>
          </p:cNvSpPr>
          <p:nvPr>
            <p:ph sz="quarter" idx="1"/>
          </p:nvPr>
        </p:nvSpPr>
        <p:spPr/>
        <p:txBody>
          <a:bodyPr/>
          <a:lstStyle/>
          <a:p>
            <a:r>
              <a:rPr lang="en-IN" b="1" dirty="0" smtClean="0"/>
              <a:t> Shoe-type Hydraulic Brakes: </a:t>
            </a:r>
            <a:r>
              <a:rPr lang="en-IN" dirty="0" smtClean="0"/>
              <a:t>These are generally</a:t>
            </a:r>
          </a:p>
          <a:p>
            <a:pPr>
              <a:buNone/>
            </a:pPr>
            <a:r>
              <a:rPr lang="en-IN" dirty="0" smtClean="0"/>
              <a:t>   a. ”Fluid pressure applied and fluid pressure released” type with weight application in case of power failure</a:t>
            </a:r>
          </a:p>
          <a:p>
            <a:pPr>
              <a:buNone/>
            </a:pPr>
            <a:r>
              <a:rPr lang="en-IN" dirty="0" smtClean="0"/>
              <a:t>   b. “Spring pressure applied” type, sometimes reinforced by weight for emergency application</a:t>
            </a:r>
          </a:p>
          <a:p>
            <a:r>
              <a:rPr lang="en-IN" b="1" dirty="0" smtClean="0"/>
              <a:t>Disc Brakes: </a:t>
            </a:r>
            <a:r>
              <a:rPr lang="en-IN" dirty="0" smtClean="0"/>
              <a:t>They consists of multiple brake unit</a:t>
            </a:r>
            <a:r>
              <a:rPr lang="en-IN" b="1" dirty="0" smtClean="0"/>
              <a:t> </a:t>
            </a:r>
            <a:r>
              <a:rPr lang="en-IN" dirty="0" smtClean="0"/>
              <a:t>arranged to work on a brake disc fitted on one or both sides of the hoist drum.</a:t>
            </a:r>
            <a:endParaRPr lang="en-IN"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332656"/>
            <a:ext cx="7467600" cy="1143000"/>
          </a:xfrm>
        </p:spPr>
        <p:txBody>
          <a:bodyPr>
            <a:noAutofit/>
          </a:bodyPr>
          <a:lstStyle/>
          <a:p>
            <a:r>
              <a:rPr lang="en-IN" sz="4800" dirty="0" smtClean="0"/>
              <a:t>Shoe-type Hydraulic Brake:</a:t>
            </a:r>
            <a:endParaRPr lang="en-IN" sz="4800" dirty="0"/>
          </a:p>
        </p:txBody>
      </p:sp>
      <p:sp>
        <p:nvSpPr>
          <p:cNvPr id="3" name="Content Placeholder 2"/>
          <p:cNvSpPr>
            <a:spLocks noGrp="1"/>
          </p:cNvSpPr>
          <p:nvPr>
            <p:ph sz="quarter" idx="1"/>
          </p:nvPr>
        </p:nvSpPr>
        <p:spPr/>
        <p:txBody>
          <a:bodyPr/>
          <a:lstStyle/>
          <a:p>
            <a:pPr>
              <a:buNone/>
            </a:pPr>
            <a:r>
              <a:rPr lang="en-IN" dirty="0" smtClean="0">
                <a:solidFill>
                  <a:srgbClr val="FF0000"/>
                </a:solidFill>
              </a:rPr>
              <a:t>Fluid Pressure-Applied and Released Brakes:</a:t>
            </a:r>
          </a:p>
          <a:p>
            <a:r>
              <a:rPr lang="en-IN" dirty="0" smtClean="0"/>
              <a:t>Consists of a double acting service brake engine</a:t>
            </a:r>
          </a:p>
          <a:p>
            <a:r>
              <a:rPr lang="en-IN" dirty="0" smtClean="0"/>
              <a:t>Service engine is a 2 diameter cylinder with a 2 diameter differential piston with the larger diameter at the lower end.</a:t>
            </a:r>
          </a:p>
          <a:p>
            <a:r>
              <a:rPr lang="en-IN" dirty="0" smtClean="0"/>
              <a:t>Oil at constant pressure is supplied to the top of the cylinder while pressure in the bottom is controlled by a main brake valve and brake pressure regulator.</a:t>
            </a:r>
          </a:p>
          <a:p>
            <a:r>
              <a:rPr lang="en-IN" dirty="0" smtClean="0"/>
              <a:t>In the ‘off’ position, pressure on both side of cylinder is maintained same and since base is larger hence the piston is in lifted condition.</a:t>
            </a:r>
          </a:p>
          <a:p>
            <a:endParaRPr lang="en-IN"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Shoe-type Hydraulic Brake:</a:t>
            </a:r>
            <a:endParaRPr lang="en-IN" sz="4800" dirty="0"/>
          </a:p>
        </p:txBody>
      </p:sp>
      <p:sp>
        <p:nvSpPr>
          <p:cNvPr id="3" name="Content Placeholder 2"/>
          <p:cNvSpPr>
            <a:spLocks noGrp="1"/>
          </p:cNvSpPr>
          <p:nvPr>
            <p:ph sz="quarter" idx="1"/>
          </p:nvPr>
        </p:nvSpPr>
        <p:spPr/>
        <p:txBody>
          <a:bodyPr/>
          <a:lstStyle/>
          <a:p>
            <a:r>
              <a:rPr lang="en-IN" dirty="0" smtClean="0"/>
              <a:t>In the ‘on’ condition , the main valve opens  and exhausts the oil from below the piston which is forced down by the constant pressure above.</a:t>
            </a:r>
          </a:p>
          <a:p>
            <a:r>
              <a:rPr lang="en-IN" dirty="0" smtClean="0"/>
              <a:t>In the event of emergency trip, emergency solenoid is de-energised causing main valve to open there by applying the brakes in about 0.2 seconds.</a:t>
            </a:r>
          </a:p>
          <a:p>
            <a:r>
              <a:rPr lang="en-IN" dirty="0" smtClean="0"/>
              <a:t>An adjustable relief valve controls the working pressure of the hydraulic system.</a:t>
            </a:r>
            <a:endParaRPr lang="en-IN"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Shoe-type Hydraulic Brake:</a:t>
            </a:r>
            <a:endParaRPr lang="en-IN" sz="4800" dirty="0"/>
          </a:p>
        </p:txBody>
      </p:sp>
      <p:sp>
        <p:nvSpPr>
          <p:cNvPr id="3" name="Content Placeholder 2"/>
          <p:cNvSpPr>
            <a:spLocks noGrp="1"/>
          </p:cNvSpPr>
          <p:nvPr>
            <p:ph sz="quarter" idx="1"/>
          </p:nvPr>
        </p:nvSpPr>
        <p:spPr/>
        <p:txBody>
          <a:bodyPr/>
          <a:lstStyle/>
          <a:p>
            <a:pPr>
              <a:buNone/>
            </a:pPr>
            <a:r>
              <a:rPr lang="en-IN" dirty="0" smtClean="0">
                <a:solidFill>
                  <a:srgbClr val="FF0000"/>
                </a:solidFill>
              </a:rPr>
              <a:t>Spring Power Brakes:</a:t>
            </a:r>
          </a:p>
          <a:p>
            <a:r>
              <a:rPr lang="en-IN" dirty="0" smtClean="0"/>
              <a:t>Suitable for automatic mode of hoist operation</a:t>
            </a:r>
          </a:p>
          <a:p>
            <a:r>
              <a:rPr lang="en-IN" dirty="0" smtClean="0"/>
              <a:t> Braking torque can be adjusted instantaneously</a:t>
            </a:r>
          </a:p>
          <a:p>
            <a:r>
              <a:rPr lang="en-IN" dirty="0" smtClean="0"/>
              <a:t> High pressure braking system have gained wider acceptance</a:t>
            </a:r>
          </a:p>
          <a:p>
            <a:r>
              <a:rPr lang="en-IN" dirty="0" smtClean="0"/>
              <a:t> If carefully designed, the brake will act as good manual as well as emergency brakes</a:t>
            </a:r>
            <a:endParaRPr lang="en-IN"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srcRect/>
          <a:stretch>
            <a:fillRect/>
          </a:stretch>
        </p:blipFill>
        <p:spPr bwMode="auto">
          <a:xfrm>
            <a:off x="0" y="0"/>
            <a:ext cx="9143999"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800" b="1" dirty="0" smtClean="0"/>
              <a:t>Purpose of braking(in winders):</a:t>
            </a:r>
            <a:endParaRPr lang="en-IN" sz="4800" b="1" dirty="0"/>
          </a:p>
        </p:txBody>
      </p:sp>
      <p:sp>
        <p:nvSpPr>
          <p:cNvPr id="4" name="Content Placeholder 3"/>
          <p:cNvSpPr>
            <a:spLocks noGrp="1"/>
          </p:cNvSpPr>
          <p:nvPr>
            <p:ph sz="quarter" idx="1"/>
          </p:nvPr>
        </p:nvSpPr>
        <p:spPr/>
        <p:txBody>
          <a:bodyPr/>
          <a:lstStyle/>
          <a:p>
            <a:endParaRPr lang="en-IN" dirty="0" smtClean="0"/>
          </a:p>
          <a:p>
            <a:r>
              <a:rPr lang="en-IN" dirty="0" smtClean="0"/>
              <a:t>Stopping the cage at various insets</a:t>
            </a:r>
          </a:p>
          <a:p>
            <a:endParaRPr lang="en-IN" dirty="0" smtClean="0"/>
          </a:p>
          <a:p>
            <a:r>
              <a:rPr lang="en-IN" dirty="0" smtClean="0"/>
              <a:t>Holding the cage at rest at a desired location</a:t>
            </a:r>
          </a:p>
          <a:p>
            <a:endParaRPr lang="en-IN" dirty="0" smtClean="0"/>
          </a:p>
          <a:p>
            <a:r>
              <a:rPr lang="en-IN" dirty="0" smtClean="0"/>
              <a:t>Speed control of hoists( affect retardation)</a:t>
            </a:r>
          </a:p>
          <a:p>
            <a:endParaRPr lang="en-IN" dirty="0" smtClean="0"/>
          </a:p>
          <a:p>
            <a:r>
              <a:rPr lang="en-IN" dirty="0" smtClean="0"/>
              <a:t>Emergency stoppage of  cage for safe hoisting</a:t>
            </a:r>
          </a:p>
          <a:p>
            <a:endParaRPr lang="en-IN" dirty="0" smtClean="0"/>
          </a:p>
          <a:p>
            <a:r>
              <a:rPr lang="en-IN" dirty="0" smtClean="0"/>
              <a:t>Controlled slipping function</a:t>
            </a:r>
          </a:p>
          <a:p>
            <a:pPr>
              <a:buNone/>
            </a:pPr>
            <a:endParaRPr lang="en-IN"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dirty="0" smtClean="0"/>
              <a:t>DISC BRAKES:</a:t>
            </a:r>
            <a:endParaRPr lang="en-IN" sz="4800" dirty="0"/>
          </a:p>
        </p:txBody>
      </p:sp>
      <p:sp>
        <p:nvSpPr>
          <p:cNvPr id="3" name="Content Placeholder 2"/>
          <p:cNvSpPr>
            <a:spLocks noGrp="1"/>
          </p:cNvSpPr>
          <p:nvPr>
            <p:ph sz="quarter" idx="1"/>
          </p:nvPr>
        </p:nvSpPr>
        <p:spPr/>
        <p:txBody>
          <a:bodyPr/>
          <a:lstStyle/>
          <a:p>
            <a:r>
              <a:rPr lang="en-IN" dirty="0" smtClean="0"/>
              <a:t>Increasingly used for friction hoist replacing the conventional drum brakes</a:t>
            </a:r>
          </a:p>
          <a:p>
            <a:r>
              <a:rPr lang="en-IN" dirty="0" smtClean="0"/>
              <a:t>They combine into a single unit- the hydraulically operated service brake and </a:t>
            </a:r>
            <a:r>
              <a:rPr lang="en-IN" dirty="0" err="1" smtClean="0"/>
              <a:t>bellevelle</a:t>
            </a:r>
            <a:r>
              <a:rPr lang="en-IN" dirty="0" smtClean="0"/>
              <a:t> spring operated emergency brakes.</a:t>
            </a:r>
          </a:p>
          <a:p>
            <a:r>
              <a:rPr lang="en-IN" dirty="0" smtClean="0"/>
              <a:t>A disc brake unit consist of 2 similar halves mounted on a yoke which in turn is mounted on a common frame.</a:t>
            </a:r>
          </a:p>
          <a:p>
            <a:r>
              <a:rPr lang="en-IN" dirty="0" smtClean="0"/>
              <a:t>To ensure that the brake lining is worn out uniformly,  braking power is done over the entire area of contact uniformly.</a:t>
            </a:r>
          </a:p>
          <a:p>
            <a:pPr>
              <a:buNone/>
            </a:pPr>
            <a:r>
              <a:rPr lang="en-IN" dirty="0" smtClean="0"/>
              <a:t> </a:t>
            </a:r>
            <a:endParaRPr lang="en-IN"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IN" dirty="0" smtClean="0"/>
              <a:t>Each brake half consists of a hydraulic brake cylinder with a piston and a powerful spring assembly with the no. of </a:t>
            </a:r>
            <a:r>
              <a:rPr lang="en-IN" dirty="0" err="1" smtClean="0"/>
              <a:t>bellevelle</a:t>
            </a:r>
            <a:r>
              <a:rPr lang="en-IN" dirty="0" smtClean="0"/>
              <a:t> to produce the braking pressure.</a:t>
            </a:r>
          </a:p>
          <a:p>
            <a:r>
              <a:rPr lang="en-IN" dirty="0" smtClean="0"/>
              <a:t>The brake pressure is transmitted on to a brake pad which presses against the friction disc to produce braking effect.</a:t>
            </a:r>
          </a:p>
          <a:p>
            <a:r>
              <a:rPr lang="en-IN" dirty="0" smtClean="0"/>
              <a:t>The spring force presses the brake shoe onto the friction disc.</a:t>
            </a:r>
          </a:p>
          <a:p>
            <a:r>
              <a:rPr lang="en-IN" dirty="0" smtClean="0"/>
              <a:t>During operation, a hydraulic oil pump pushes the oil into the braking unit at a pressure of around 16-24 </a:t>
            </a:r>
            <a:r>
              <a:rPr lang="en-IN" dirty="0" err="1" smtClean="0"/>
              <a:t>Mpa</a:t>
            </a:r>
            <a:r>
              <a:rPr lang="en-IN" dirty="0" smtClean="0"/>
              <a:t>.</a:t>
            </a:r>
            <a:endParaRPr lang="en-IN" dirty="0"/>
          </a:p>
        </p:txBody>
      </p:sp>
      <p:sp>
        <p:nvSpPr>
          <p:cNvPr id="4" name="Title 1"/>
          <p:cNvSpPr>
            <a:spLocks noGrp="1"/>
          </p:cNvSpPr>
          <p:nvPr>
            <p:ph type="title"/>
          </p:nvPr>
        </p:nvSpPr>
        <p:spPr/>
        <p:txBody>
          <a:bodyPr>
            <a:normAutofit/>
          </a:bodyPr>
          <a:lstStyle/>
          <a:p>
            <a:r>
              <a:rPr lang="en-IN" sz="4800" dirty="0" smtClean="0"/>
              <a:t>DISC BRAKES:</a:t>
            </a:r>
            <a:endParaRPr lang="en-IN" sz="4800"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IN" dirty="0" smtClean="0"/>
              <a:t>The oil pressure overcomes the spring force to lift off the brake shoes.</a:t>
            </a:r>
          </a:p>
          <a:p>
            <a:r>
              <a:rPr lang="en-IN" dirty="0" smtClean="0"/>
              <a:t>The pressure of the oil is regulated by a pressure valve and the brake is operated by the use of a solenoid valve which energises and de-energises to control the flow of hydraulic liquid.</a:t>
            </a:r>
          </a:p>
          <a:p>
            <a:pPr lvl="1"/>
            <a:r>
              <a:rPr lang="en-IN" dirty="0" smtClean="0"/>
              <a:t>Energising -&gt; pumping into the system, release of brake effort</a:t>
            </a:r>
          </a:p>
          <a:p>
            <a:pPr lvl="1"/>
            <a:r>
              <a:rPr lang="en-IN" sz="1800" dirty="0" smtClean="0"/>
              <a:t>De-energising-&gt; liquid exhausted by pressure release, braking effort re-established</a:t>
            </a:r>
          </a:p>
          <a:p>
            <a:r>
              <a:rPr lang="en-IN" sz="2100" dirty="0" smtClean="0"/>
              <a:t>In case of a power failure, the solenoid de-energises causing the brakes to “fail to safety”.</a:t>
            </a:r>
          </a:p>
          <a:p>
            <a:pPr>
              <a:buNone/>
            </a:pPr>
            <a:endParaRPr lang="en-IN" sz="2100" dirty="0" smtClean="0"/>
          </a:p>
        </p:txBody>
      </p:sp>
      <p:sp>
        <p:nvSpPr>
          <p:cNvPr id="4" name="Title 1"/>
          <p:cNvSpPr>
            <a:spLocks noGrp="1"/>
          </p:cNvSpPr>
          <p:nvPr>
            <p:ph type="title"/>
          </p:nvPr>
        </p:nvSpPr>
        <p:spPr/>
        <p:txBody>
          <a:bodyPr>
            <a:normAutofit/>
          </a:bodyPr>
          <a:lstStyle/>
          <a:p>
            <a:r>
              <a:rPr lang="en-IN" sz="4800" dirty="0" smtClean="0"/>
              <a:t>DISC BRAKES:</a:t>
            </a:r>
            <a:endParaRPr lang="en-IN" sz="4800"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normAutofit fontScale="92500" lnSpcReduction="10000"/>
          </a:bodyPr>
          <a:lstStyle/>
          <a:p>
            <a:r>
              <a:rPr lang="en-IN" dirty="0" smtClean="0"/>
              <a:t>Though disc brakes rely on the same basic principles to slow a vehicle (friction and heat), their design is far superior to that of drum brakes.</a:t>
            </a:r>
          </a:p>
          <a:p>
            <a:r>
              <a:rPr lang="en-IN" dirty="0" smtClean="0"/>
              <a:t>Instead of housing the major components within a metal drum, disc brakes use a slim rotor and small </a:t>
            </a:r>
            <a:r>
              <a:rPr lang="en-IN" dirty="0" err="1" smtClean="0"/>
              <a:t>caliper</a:t>
            </a:r>
            <a:r>
              <a:rPr lang="en-IN" dirty="0" smtClean="0"/>
              <a:t> to halt wheel movement. Within the </a:t>
            </a:r>
            <a:r>
              <a:rPr lang="en-IN" dirty="0" err="1" smtClean="0"/>
              <a:t>caliper</a:t>
            </a:r>
            <a:r>
              <a:rPr lang="en-IN" dirty="0" smtClean="0"/>
              <a:t> are two brake pads, one on each side of the rotor, that clamp together when the brake pedal is pressed.</a:t>
            </a:r>
          </a:p>
          <a:p>
            <a:r>
              <a:rPr lang="en-IN" dirty="0" smtClean="0"/>
              <a:t>Once again, fluid is used to transfer the movement of the brake pedal into the movement of the brake pads.</a:t>
            </a:r>
          </a:p>
          <a:p>
            <a:r>
              <a:rPr lang="en-IN" dirty="0" smtClean="0"/>
              <a:t>But unlike drum brakes, which allow heat to build up inside the drum during heavy braking, the rotor used in disc brakes is fully exposed to outside air. This exposure works to constantly cool the rotor, greatly reducing its tendency to overheat or cause fading.</a:t>
            </a:r>
          </a:p>
        </p:txBody>
      </p:sp>
      <p:sp>
        <p:nvSpPr>
          <p:cNvPr id="4" name="Title 1"/>
          <p:cNvSpPr>
            <a:spLocks noGrp="1"/>
          </p:cNvSpPr>
          <p:nvPr>
            <p:ph type="title"/>
          </p:nvPr>
        </p:nvSpPr>
        <p:spPr/>
        <p:txBody>
          <a:bodyPr>
            <a:normAutofit/>
          </a:bodyPr>
          <a:lstStyle/>
          <a:p>
            <a:r>
              <a:rPr lang="en-IN" sz="4800" dirty="0" smtClean="0"/>
              <a:t>DISC BRAKES:</a:t>
            </a:r>
            <a:endParaRPr lang="en-IN" sz="4800"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
          </p:nvPr>
        </p:nvSpPr>
        <p:spPr/>
        <p:txBody>
          <a:bodyPr>
            <a:normAutofit/>
          </a:bodyPr>
          <a:lstStyle/>
          <a:p>
            <a:r>
              <a:rPr lang="en-IN" dirty="0" smtClean="0"/>
              <a:t>The disc brake is designed to enable a large number of brake unit to be installed instead of fitting around the surface of the conventional drum brake ring, the new brakes grip on the either side of disc flanges mounted radically at the ends of the main drum right angle to it.</a:t>
            </a:r>
          </a:p>
          <a:p>
            <a:r>
              <a:rPr lang="en-IN" dirty="0" smtClean="0"/>
              <a:t> The brake units are extremely compact and thus a relatively large number can be installed on each disk flange.</a:t>
            </a:r>
          </a:p>
          <a:p>
            <a:r>
              <a:rPr lang="en-IN" dirty="0" smtClean="0"/>
              <a:t>The disc brake can be applied more rapidly than the conventional brakes and it is smoother in operation.</a:t>
            </a:r>
            <a:endParaRPr lang="en-IN" dirty="0"/>
          </a:p>
        </p:txBody>
      </p:sp>
      <p:sp>
        <p:nvSpPr>
          <p:cNvPr id="5" name="Title 1"/>
          <p:cNvSpPr>
            <a:spLocks noGrp="1"/>
          </p:cNvSpPr>
          <p:nvPr>
            <p:ph type="title"/>
          </p:nvPr>
        </p:nvSpPr>
        <p:spPr/>
        <p:txBody>
          <a:bodyPr>
            <a:normAutofit/>
          </a:bodyPr>
          <a:lstStyle/>
          <a:p>
            <a:r>
              <a:rPr lang="en-IN" sz="4800" dirty="0" smtClean="0"/>
              <a:t>DISC BRAKES:</a:t>
            </a:r>
            <a:endParaRPr lang="en-IN" sz="4800"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endParaRPr lang="en-IN" dirty="0" smtClean="0"/>
          </a:p>
          <a:p>
            <a:endParaRPr lang="en-IN" dirty="0" smtClean="0"/>
          </a:p>
          <a:p>
            <a:r>
              <a:rPr lang="en-IN" dirty="0" smtClean="0"/>
              <a:t>A very interesting feature of disc brakes is that the pads automatically adjust the clearance between the friction disc and the pads as they are worn out by regular use. As the shoes are worn out the fluid in the </a:t>
            </a:r>
            <a:r>
              <a:rPr lang="en-IN" dirty="0" err="1" smtClean="0"/>
              <a:t>caliper</a:t>
            </a:r>
            <a:r>
              <a:rPr lang="en-IN" dirty="0" smtClean="0"/>
              <a:t> hydraulic cylinder increases thereby maintaining a fixed clearance.</a:t>
            </a:r>
          </a:p>
          <a:p>
            <a:endParaRPr lang="en-IN" dirty="0" smtClean="0"/>
          </a:p>
          <a:p>
            <a:r>
              <a:rPr lang="en-IN" dirty="0" smtClean="0"/>
              <a:t>Hence drastic decrease in the level of oil in the tank is an indication that the brake shoes need replacement. </a:t>
            </a:r>
            <a:endParaRPr lang="en-IN" dirty="0"/>
          </a:p>
        </p:txBody>
      </p:sp>
      <p:sp>
        <p:nvSpPr>
          <p:cNvPr id="4" name="Title 1"/>
          <p:cNvSpPr>
            <a:spLocks noGrp="1"/>
          </p:cNvSpPr>
          <p:nvPr>
            <p:ph type="title"/>
          </p:nvPr>
        </p:nvSpPr>
        <p:spPr/>
        <p:txBody>
          <a:bodyPr>
            <a:normAutofit/>
          </a:bodyPr>
          <a:lstStyle/>
          <a:p>
            <a:r>
              <a:rPr lang="en-IN" sz="4800" dirty="0" smtClean="0"/>
              <a:t>DISC BRAKES:</a:t>
            </a:r>
            <a:endParaRPr lang="en-IN" sz="4800"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8"/>
          <p:cNvGrpSpPr>
            <a:grpSpLocks/>
          </p:cNvGrpSpPr>
          <p:nvPr/>
        </p:nvGrpSpPr>
        <p:grpSpPr bwMode="auto">
          <a:xfrm>
            <a:off x="827584" y="1268760"/>
            <a:ext cx="7313613" cy="3200400"/>
            <a:chOff x="528" y="816"/>
            <a:chExt cx="4607" cy="2016"/>
          </a:xfrm>
        </p:grpSpPr>
        <p:pic>
          <p:nvPicPr>
            <p:cNvPr id="75780" name="Picture 4" descr="Brake Setup"/>
            <p:cNvPicPr>
              <a:picLocks noChangeAspect="1" noChangeArrowheads="1"/>
            </p:cNvPicPr>
            <p:nvPr/>
          </p:nvPicPr>
          <p:blipFill>
            <a:blip r:embed="rId2" cstate="print"/>
            <a:srcRect r="1717" b="8238"/>
            <a:stretch>
              <a:fillRect/>
            </a:stretch>
          </p:blipFill>
          <p:spPr bwMode="auto">
            <a:xfrm>
              <a:off x="528" y="816"/>
              <a:ext cx="4607" cy="2016"/>
            </a:xfrm>
            <a:prstGeom prst="rect">
              <a:avLst/>
            </a:prstGeom>
            <a:noFill/>
          </p:spPr>
        </p:pic>
        <p:sp>
          <p:nvSpPr>
            <p:cNvPr id="75782" name="Line 6"/>
            <p:cNvSpPr>
              <a:spLocks noChangeShapeType="1"/>
            </p:cNvSpPr>
            <p:nvPr/>
          </p:nvSpPr>
          <p:spPr bwMode="auto">
            <a:xfrm flipH="1">
              <a:off x="2928" y="1488"/>
              <a:ext cx="480" cy="0"/>
            </a:xfrm>
            <a:prstGeom prst="line">
              <a:avLst/>
            </a:prstGeom>
            <a:noFill/>
            <a:ln w="28575">
              <a:solidFill>
                <a:srgbClr val="000000"/>
              </a:solidFill>
              <a:round/>
              <a:headEnd/>
              <a:tailEnd type="triangle" w="med" len="med"/>
            </a:ln>
            <a:effectLst/>
          </p:spPr>
          <p:txBody>
            <a:bodyPr/>
            <a:lstStyle/>
            <a:p>
              <a:endParaRPr lang="en-IN"/>
            </a:p>
          </p:txBody>
        </p:sp>
        <p:sp>
          <p:nvSpPr>
            <p:cNvPr id="75783" name="Line 7"/>
            <p:cNvSpPr>
              <a:spLocks noChangeShapeType="1"/>
            </p:cNvSpPr>
            <p:nvPr/>
          </p:nvSpPr>
          <p:spPr bwMode="auto">
            <a:xfrm>
              <a:off x="4032" y="912"/>
              <a:ext cx="528" cy="0"/>
            </a:xfrm>
            <a:prstGeom prst="line">
              <a:avLst/>
            </a:prstGeom>
            <a:noFill/>
            <a:ln w="28575">
              <a:solidFill>
                <a:srgbClr val="000000"/>
              </a:solidFill>
              <a:round/>
              <a:headEnd/>
              <a:tailEnd type="triangle" w="med" len="med"/>
            </a:ln>
            <a:effectLst/>
          </p:spPr>
          <p:txBody>
            <a:bodyPr/>
            <a:lstStyle/>
            <a:p>
              <a:endParaRPr lang="en-IN"/>
            </a:p>
          </p:txBody>
        </p:sp>
      </p:grpSp>
      <p:sp>
        <p:nvSpPr>
          <p:cNvPr id="75778" name="Rectangle 2"/>
          <p:cNvSpPr>
            <a:spLocks noGrp="1" noRot="1" noChangeArrowheads="1"/>
          </p:cNvSpPr>
          <p:nvPr>
            <p:ph type="title"/>
          </p:nvPr>
        </p:nvSpPr>
        <p:spPr/>
        <p:txBody>
          <a:bodyPr>
            <a:normAutofit/>
          </a:bodyPr>
          <a:lstStyle/>
          <a:p>
            <a:r>
              <a:rPr lang="en-US" sz="4800" dirty="0"/>
              <a:t>Caliper </a:t>
            </a:r>
            <a:r>
              <a:rPr lang="en-US" sz="4800" dirty="0" smtClean="0"/>
              <a:t>Operation:</a:t>
            </a:r>
            <a:endParaRPr lang="en-US" sz="4800" dirty="0"/>
          </a:p>
        </p:txBody>
      </p:sp>
      <p:sp>
        <p:nvSpPr>
          <p:cNvPr id="75781" name="Rectangle 5"/>
          <p:cNvSpPr>
            <a:spLocks noGrp="1" noRot="1" noChangeArrowheads="1"/>
          </p:cNvSpPr>
          <p:nvPr>
            <p:ph type="body" idx="1"/>
          </p:nvPr>
        </p:nvSpPr>
        <p:spPr>
          <a:xfrm>
            <a:off x="457200" y="4876800"/>
            <a:ext cx="8464550" cy="1527175"/>
          </a:xfrm>
          <a:noFill/>
          <a:ln/>
        </p:spPr>
        <p:txBody>
          <a:bodyPr>
            <a:normAutofit lnSpcReduction="10000"/>
          </a:bodyPr>
          <a:lstStyle/>
          <a:p>
            <a:pPr>
              <a:lnSpc>
                <a:spcPct val="80000"/>
              </a:lnSpc>
            </a:pPr>
            <a:r>
              <a:rPr lang="en-US" sz="2200" dirty="0" smtClean="0"/>
              <a:t>Step 1: Force is applied to by driver to the master cylinder</a:t>
            </a:r>
          </a:p>
          <a:p>
            <a:pPr>
              <a:lnSpc>
                <a:spcPct val="80000"/>
              </a:lnSpc>
            </a:pPr>
            <a:r>
              <a:rPr lang="en-US" sz="2200" dirty="0" smtClean="0"/>
              <a:t>Step 2: Pressure from the master cylinder causes one brake pad to contact rotor</a:t>
            </a:r>
          </a:p>
          <a:p>
            <a:pPr>
              <a:lnSpc>
                <a:spcPct val="80000"/>
              </a:lnSpc>
            </a:pPr>
            <a:r>
              <a:rPr lang="en-US" sz="2200" dirty="0" smtClean="0"/>
              <a:t>Step 3: The caliper then self-centers, causing second pad to contact rotor</a:t>
            </a:r>
          </a:p>
          <a:p>
            <a:pPr lvl="1">
              <a:lnSpc>
                <a:spcPct val="80000"/>
              </a:lnSpc>
              <a:buFont typeface="Wingdings" pitchFamily="2" charset="2"/>
              <a:buNone/>
            </a:pPr>
            <a:endParaRPr lang="en-US" sz="1800" dirty="0"/>
          </a:p>
        </p:txBody>
      </p:sp>
      <p:sp>
        <p:nvSpPr>
          <p:cNvPr id="75785" name="Text Box 9"/>
          <p:cNvSpPr txBox="1">
            <a:spLocks noChangeArrowheads="1"/>
          </p:cNvSpPr>
          <p:nvPr/>
        </p:nvSpPr>
        <p:spPr bwMode="auto">
          <a:xfrm>
            <a:off x="1828800" y="2590800"/>
            <a:ext cx="309563" cy="366713"/>
          </a:xfrm>
          <a:prstGeom prst="rect">
            <a:avLst/>
          </a:prstGeom>
          <a:noFill/>
          <a:ln w="9525">
            <a:noFill/>
            <a:miter lim="800000"/>
            <a:headEnd/>
            <a:tailEnd/>
          </a:ln>
          <a:effectLst/>
        </p:spPr>
        <p:txBody>
          <a:bodyPr wrap="none">
            <a:spAutoFit/>
          </a:bodyPr>
          <a:lstStyle/>
          <a:p>
            <a:r>
              <a:rPr lang="en-US">
                <a:solidFill>
                  <a:srgbClr val="000000"/>
                </a:solidFill>
              </a:rPr>
              <a:t>1</a:t>
            </a:r>
          </a:p>
        </p:txBody>
      </p:sp>
      <p:sp>
        <p:nvSpPr>
          <p:cNvPr id="75786" name="Text Box 10"/>
          <p:cNvSpPr txBox="1">
            <a:spLocks noChangeArrowheads="1"/>
          </p:cNvSpPr>
          <p:nvPr/>
        </p:nvSpPr>
        <p:spPr bwMode="auto">
          <a:xfrm>
            <a:off x="4419600" y="2590800"/>
            <a:ext cx="309563" cy="366713"/>
          </a:xfrm>
          <a:prstGeom prst="rect">
            <a:avLst/>
          </a:prstGeom>
          <a:noFill/>
          <a:ln w="9525">
            <a:noFill/>
            <a:miter lim="800000"/>
            <a:headEnd/>
            <a:tailEnd/>
          </a:ln>
          <a:effectLst/>
        </p:spPr>
        <p:txBody>
          <a:bodyPr wrap="none">
            <a:spAutoFit/>
          </a:bodyPr>
          <a:lstStyle/>
          <a:p>
            <a:r>
              <a:rPr lang="en-US">
                <a:solidFill>
                  <a:srgbClr val="000000"/>
                </a:solidFill>
              </a:rPr>
              <a:t>2</a:t>
            </a:r>
          </a:p>
        </p:txBody>
      </p:sp>
      <p:sp>
        <p:nvSpPr>
          <p:cNvPr id="75787" name="Text Box 11"/>
          <p:cNvSpPr txBox="1">
            <a:spLocks noChangeArrowheads="1"/>
          </p:cNvSpPr>
          <p:nvPr/>
        </p:nvSpPr>
        <p:spPr bwMode="auto">
          <a:xfrm>
            <a:off x="6934200" y="2590800"/>
            <a:ext cx="309563" cy="366713"/>
          </a:xfrm>
          <a:prstGeom prst="rect">
            <a:avLst/>
          </a:prstGeom>
          <a:noFill/>
          <a:ln w="9525">
            <a:noFill/>
            <a:miter lim="800000"/>
            <a:headEnd/>
            <a:tailEnd/>
          </a:ln>
          <a:effectLst/>
        </p:spPr>
        <p:txBody>
          <a:bodyPr wrap="none">
            <a:spAutoFit/>
          </a:bodyPr>
          <a:lstStyle/>
          <a:p>
            <a:r>
              <a:rPr lang="en-US">
                <a:solidFill>
                  <a:srgbClr val="000000"/>
                </a:solidFill>
              </a:rPr>
              <a:t>3</a:t>
            </a:r>
          </a:p>
        </p:txBody>
      </p:sp>
      <p:sp>
        <p:nvSpPr>
          <p:cNvPr id="75788" name="Text Box 12"/>
          <p:cNvSpPr txBox="1">
            <a:spLocks noChangeArrowheads="1"/>
          </p:cNvSpPr>
          <p:nvPr/>
        </p:nvSpPr>
        <p:spPr bwMode="auto">
          <a:xfrm>
            <a:off x="1219200" y="1327150"/>
            <a:ext cx="720725" cy="274638"/>
          </a:xfrm>
          <a:prstGeom prst="rect">
            <a:avLst/>
          </a:prstGeom>
          <a:noFill/>
          <a:ln w="9525">
            <a:noFill/>
            <a:miter lim="800000"/>
            <a:headEnd/>
            <a:tailEnd/>
          </a:ln>
          <a:effectLst/>
        </p:spPr>
        <p:txBody>
          <a:bodyPr wrap="none">
            <a:spAutoFit/>
          </a:bodyPr>
          <a:lstStyle/>
          <a:p>
            <a:r>
              <a:rPr lang="en-US" sz="1200" b="1">
                <a:solidFill>
                  <a:srgbClr val="000000"/>
                </a:solidFill>
              </a:rPr>
              <a:t>Caliper</a:t>
            </a:r>
          </a:p>
        </p:txBody>
      </p:sp>
      <p:sp>
        <p:nvSpPr>
          <p:cNvPr id="75789" name="Text Box 13"/>
          <p:cNvSpPr txBox="1">
            <a:spLocks noChangeArrowheads="1"/>
          </p:cNvSpPr>
          <p:nvPr/>
        </p:nvSpPr>
        <p:spPr bwMode="auto">
          <a:xfrm>
            <a:off x="2006600" y="1817688"/>
            <a:ext cx="673100" cy="457200"/>
          </a:xfrm>
          <a:prstGeom prst="rect">
            <a:avLst/>
          </a:prstGeom>
          <a:noFill/>
          <a:ln w="9525">
            <a:noFill/>
            <a:miter lim="800000"/>
            <a:headEnd/>
            <a:tailEnd/>
          </a:ln>
          <a:effectLst/>
        </p:spPr>
        <p:txBody>
          <a:bodyPr wrap="none">
            <a:spAutoFit/>
          </a:bodyPr>
          <a:lstStyle/>
          <a:p>
            <a:r>
              <a:rPr lang="en-US" sz="1200" b="1">
                <a:solidFill>
                  <a:srgbClr val="000000"/>
                </a:solidFill>
              </a:rPr>
              <a:t>Brake </a:t>
            </a:r>
          </a:p>
          <a:p>
            <a:r>
              <a:rPr lang="en-US" sz="1200" b="1">
                <a:solidFill>
                  <a:srgbClr val="000000"/>
                </a:solidFill>
              </a:rPr>
              <a:t>Fluid</a:t>
            </a:r>
          </a:p>
        </p:txBody>
      </p:sp>
      <p:sp>
        <p:nvSpPr>
          <p:cNvPr id="75790" name="Text Box 14"/>
          <p:cNvSpPr txBox="1">
            <a:spLocks noChangeArrowheads="1"/>
          </p:cNvSpPr>
          <p:nvPr/>
        </p:nvSpPr>
        <p:spPr bwMode="auto">
          <a:xfrm>
            <a:off x="2362200" y="2667000"/>
            <a:ext cx="547688" cy="274638"/>
          </a:xfrm>
          <a:prstGeom prst="rect">
            <a:avLst/>
          </a:prstGeom>
          <a:noFill/>
          <a:ln w="9525">
            <a:noFill/>
            <a:miter lim="800000"/>
            <a:headEnd/>
            <a:tailEnd/>
          </a:ln>
          <a:effectLst/>
        </p:spPr>
        <p:txBody>
          <a:bodyPr wrap="none">
            <a:spAutoFit/>
          </a:bodyPr>
          <a:lstStyle/>
          <a:p>
            <a:r>
              <a:rPr lang="en-US" sz="1200" b="1">
                <a:solidFill>
                  <a:srgbClr val="000000"/>
                </a:solidFill>
              </a:rPr>
              <a:t>Pads</a:t>
            </a:r>
          </a:p>
        </p:txBody>
      </p:sp>
      <p:sp>
        <p:nvSpPr>
          <p:cNvPr id="75791" name="Line 15"/>
          <p:cNvSpPr>
            <a:spLocks noChangeShapeType="1"/>
          </p:cNvSpPr>
          <p:nvPr/>
        </p:nvSpPr>
        <p:spPr bwMode="auto">
          <a:xfrm flipH="1" flipV="1">
            <a:off x="1981200" y="2286000"/>
            <a:ext cx="457200" cy="457200"/>
          </a:xfrm>
          <a:prstGeom prst="line">
            <a:avLst/>
          </a:prstGeom>
          <a:noFill/>
          <a:ln w="9525">
            <a:solidFill>
              <a:srgbClr val="000000"/>
            </a:solidFill>
            <a:round/>
            <a:headEnd/>
            <a:tailEnd type="triangle" w="med" len="med"/>
          </a:ln>
          <a:effectLst/>
        </p:spPr>
        <p:txBody>
          <a:bodyPr/>
          <a:lstStyle/>
          <a:p>
            <a:endParaRPr lang="en-IN"/>
          </a:p>
        </p:txBody>
      </p:sp>
      <p:sp>
        <p:nvSpPr>
          <p:cNvPr id="75792" name="Line 16"/>
          <p:cNvSpPr>
            <a:spLocks noChangeShapeType="1"/>
          </p:cNvSpPr>
          <p:nvPr/>
        </p:nvSpPr>
        <p:spPr bwMode="auto">
          <a:xfrm flipH="1" flipV="1">
            <a:off x="1219200" y="2133600"/>
            <a:ext cx="1219200" cy="609600"/>
          </a:xfrm>
          <a:prstGeom prst="line">
            <a:avLst/>
          </a:prstGeom>
          <a:noFill/>
          <a:ln w="9525">
            <a:solidFill>
              <a:srgbClr val="000000"/>
            </a:solidFill>
            <a:round/>
            <a:headEnd/>
            <a:tailEnd type="triangle" w="med" len="med"/>
          </a:ln>
          <a:effectLst/>
        </p:spPr>
        <p:txBody>
          <a:bodyPr/>
          <a:lstStyle/>
          <a:p>
            <a:endParaRPr lang="en-IN"/>
          </a:p>
        </p:txBody>
      </p:sp>
      <p:sp>
        <p:nvSpPr>
          <p:cNvPr id="75793" name="Text Box 17"/>
          <p:cNvSpPr txBox="1">
            <a:spLocks noChangeArrowheads="1"/>
          </p:cNvSpPr>
          <p:nvPr/>
        </p:nvSpPr>
        <p:spPr bwMode="auto">
          <a:xfrm>
            <a:off x="2041525" y="3308350"/>
            <a:ext cx="731838" cy="366713"/>
          </a:xfrm>
          <a:prstGeom prst="rect">
            <a:avLst/>
          </a:prstGeom>
          <a:noFill/>
          <a:ln w="9525">
            <a:noFill/>
            <a:miter lim="800000"/>
            <a:headEnd/>
            <a:tailEnd/>
          </a:ln>
          <a:effectLst/>
        </p:spPr>
        <p:txBody>
          <a:bodyPr wrap="none">
            <a:spAutoFit/>
          </a:bodyPr>
          <a:lstStyle/>
          <a:p>
            <a:r>
              <a:rPr lang="en-US">
                <a:solidFill>
                  <a:srgbClr val="000000"/>
                </a:solidFill>
              </a:rPr>
              <a:t>Rotor</a:t>
            </a:r>
          </a:p>
        </p:txBody>
      </p:sp>
      <p:sp>
        <p:nvSpPr>
          <p:cNvPr id="75794" name="Line 18"/>
          <p:cNvSpPr>
            <a:spLocks noChangeShapeType="1"/>
          </p:cNvSpPr>
          <p:nvPr/>
        </p:nvSpPr>
        <p:spPr bwMode="auto">
          <a:xfrm flipH="1" flipV="1">
            <a:off x="1828800" y="3124200"/>
            <a:ext cx="304800" cy="381000"/>
          </a:xfrm>
          <a:prstGeom prst="line">
            <a:avLst/>
          </a:prstGeom>
          <a:noFill/>
          <a:ln w="9525">
            <a:solidFill>
              <a:srgbClr val="000000"/>
            </a:solidFill>
            <a:round/>
            <a:headEnd/>
            <a:tailEnd type="triangle" w="med" len="med"/>
          </a:ln>
          <a:effectLst/>
        </p:spPr>
        <p:txBody>
          <a:bodyPr/>
          <a:lstStyle/>
          <a:p>
            <a:endParaRPr lang="en-IN"/>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Rot="1" noChangeArrowheads="1"/>
          </p:cNvSpPr>
          <p:nvPr>
            <p:ph type="title"/>
          </p:nvPr>
        </p:nvSpPr>
        <p:spPr/>
        <p:txBody>
          <a:bodyPr>
            <a:normAutofit/>
          </a:bodyPr>
          <a:lstStyle/>
          <a:p>
            <a:r>
              <a:rPr lang="en-US" sz="4800" dirty="0"/>
              <a:t>Master </a:t>
            </a:r>
            <a:r>
              <a:rPr lang="en-US" sz="4800" dirty="0" smtClean="0"/>
              <a:t>Cylinder:</a:t>
            </a:r>
            <a:endParaRPr lang="en-US" sz="4800" dirty="0"/>
          </a:p>
        </p:txBody>
      </p:sp>
      <p:sp>
        <p:nvSpPr>
          <p:cNvPr id="76803" name="Rectangle 3"/>
          <p:cNvSpPr>
            <a:spLocks noGrp="1" noRot="1" noChangeArrowheads="1"/>
          </p:cNvSpPr>
          <p:nvPr>
            <p:ph type="body" idx="1"/>
          </p:nvPr>
        </p:nvSpPr>
        <p:spPr>
          <a:xfrm>
            <a:off x="381000" y="4495800"/>
            <a:ext cx="8540750" cy="1524000"/>
          </a:xfrm>
        </p:spPr>
        <p:txBody>
          <a:bodyPr>
            <a:noAutofit/>
          </a:bodyPr>
          <a:lstStyle/>
          <a:p>
            <a:pPr>
              <a:lnSpc>
                <a:spcPct val="80000"/>
              </a:lnSpc>
            </a:pPr>
            <a:r>
              <a:rPr lang="en-US" sz="2200" dirty="0" smtClean="0"/>
              <a:t>Force is applied to brake pedal by driver</a:t>
            </a:r>
          </a:p>
          <a:p>
            <a:pPr>
              <a:lnSpc>
                <a:spcPct val="80000"/>
              </a:lnSpc>
            </a:pPr>
            <a:r>
              <a:rPr lang="en-US" sz="2200" dirty="0" smtClean="0"/>
              <a:t>Primary piston moves, which in turn pressurizes fluid in front of the first piston.  The secondary piston and primary piston are connected through a spring.  As the primary piston moves, it causes the secondary piston to move and pressurize fluid in front of it.</a:t>
            </a:r>
          </a:p>
          <a:p>
            <a:pPr>
              <a:lnSpc>
                <a:spcPct val="80000"/>
              </a:lnSpc>
            </a:pPr>
            <a:r>
              <a:rPr lang="en-US" sz="2200" dirty="0" smtClean="0"/>
              <a:t>The pressurized fluid in the brake lines then causes the brake pads to move into contact with the rotor.</a:t>
            </a:r>
          </a:p>
          <a:p>
            <a:pPr>
              <a:lnSpc>
                <a:spcPct val="80000"/>
              </a:lnSpc>
              <a:buNone/>
            </a:pPr>
            <a:endParaRPr lang="en-US" sz="2200" dirty="0" smtClean="0"/>
          </a:p>
        </p:txBody>
      </p:sp>
      <p:grpSp>
        <p:nvGrpSpPr>
          <p:cNvPr id="2" name="Group 12"/>
          <p:cNvGrpSpPr>
            <a:grpSpLocks/>
          </p:cNvGrpSpPr>
          <p:nvPr/>
        </p:nvGrpSpPr>
        <p:grpSpPr bwMode="auto">
          <a:xfrm>
            <a:off x="762000" y="1371600"/>
            <a:ext cx="7313613" cy="2925763"/>
            <a:chOff x="480" y="864"/>
            <a:chExt cx="4607" cy="1843"/>
          </a:xfrm>
        </p:grpSpPr>
        <p:pic>
          <p:nvPicPr>
            <p:cNvPr id="76804" name="Picture 4" descr="Master Cylinder"/>
            <p:cNvPicPr>
              <a:picLocks noChangeAspect="1" noChangeArrowheads="1"/>
            </p:cNvPicPr>
            <p:nvPr/>
          </p:nvPicPr>
          <p:blipFill>
            <a:blip r:embed="rId2" cstate="print"/>
            <a:srcRect r="10201" b="56680"/>
            <a:stretch>
              <a:fillRect/>
            </a:stretch>
          </p:blipFill>
          <p:spPr bwMode="auto">
            <a:xfrm>
              <a:off x="480" y="864"/>
              <a:ext cx="4607" cy="1843"/>
            </a:xfrm>
            <a:prstGeom prst="rect">
              <a:avLst/>
            </a:prstGeom>
            <a:noFill/>
          </p:spPr>
        </p:pic>
        <p:sp>
          <p:nvSpPr>
            <p:cNvPr id="76805" name="Line 5"/>
            <p:cNvSpPr>
              <a:spLocks noChangeShapeType="1"/>
            </p:cNvSpPr>
            <p:nvPr/>
          </p:nvSpPr>
          <p:spPr bwMode="auto">
            <a:xfrm flipH="1">
              <a:off x="3024" y="2640"/>
              <a:ext cx="384" cy="0"/>
            </a:xfrm>
            <a:prstGeom prst="line">
              <a:avLst/>
            </a:prstGeom>
            <a:noFill/>
            <a:ln w="9525">
              <a:solidFill>
                <a:srgbClr val="000000"/>
              </a:solidFill>
              <a:round/>
              <a:headEnd/>
              <a:tailEnd type="triangle" w="med" len="med"/>
            </a:ln>
            <a:effectLst/>
          </p:spPr>
          <p:txBody>
            <a:bodyPr/>
            <a:lstStyle/>
            <a:p>
              <a:endParaRPr lang="en-IN"/>
            </a:p>
          </p:txBody>
        </p:sp>
        <p:sp>
          <p:nvSpPr>
            <p:cNvPr id="76806" name="Text Box 6"/>
            <p:cNvSpPr txBox="1">
              <a:spLocks noChangeArrowheads="1"/>
            </p:cNvSpPr>
            <p:nvPr/>
          </p:nvSpPr>
          <p:spPr bwMode="auto">
            <a:xfrm>
              <a:off x="3360" y="2448"/>
              <a:ext cx="768" cy="231"/>
            </a:xfrm>
            <a:prstGeom prst="rect">
              <a:avLst/>
            </a:prstGeom>
            <a:noFill/>
            <a:ln w="9525">
              <a:noFill/>
              <a:miter lim="800000"/>
              <a:headEnd/>
              <a:tailEnd/>
            </a:ln>
            <a:effectLst/>
          </p:spPr>
          <p:txBody>
            <a:bodyPr>
              <a:spAutoFit/>
            </a:bodyPr>
            <a:lstStyle/>
            <a:p>
              <a:pPr>
                <a:spcBef>
                  <a:spcPct val="50000"/>
                </a:spcBef>
              </a:pPr>
              <a:r>
                <a:rPr lang="en-US">
                  <a:solidFill>
                    <a:srgbClr val="000000"/>
                  </a:solidFill>
                </a:rPr>
                <a:t>F</a:t>
              </a:r>
              <a:r>
                <a:rPr lang="en-US" baseline="-25000">
                  <a:solidFill>
                    <a:srgbClr val="000000"/>
                  </a:solidFill>
                </a:rPr>
                <a:t>applied</a:t>
              </a:r>
            </a:p>
          </p:txBody>
        </p:sp>
        <p:sp>
          <p:nvSpPr>
            <p:cNvPr id="76807" name="Line 7"/>
            <p:cNvSpPr>
              <a:spLocks noChangeShapeType="1"/>
            </p:cNvSpPr>
            <p:nvPr/>
          </p:nvSpPr>
          <p:spPr bwMode="auto">
            <a:xfrm flipV="1">
              <a:off x="2016" y="1632"/>
              <a:ext cx="96" cy="480"/>
            </a:xfrm>
            <a:prstGeom prst="line">
              <a:avLst/>
            </a:prstGeom>
            <a:noFill/>
            <a:ln w="9525">
              <a:solidFill>
                <a:srgbClr val="000000"/>
              </a:solidFill>
              <a:round/>
              <a:headEnd/>
              <a:tailEnd type="triangle" w="med" len="med"/>
            </a:ln>
            <a:effectLst/>
          </p:spPr>
          <p:txBody>
            <a:bodyPr/>
            <a:lstStyle/>
            <a:p>
              <a:endParaRPr lang="en-IN"/>
            </a:p>
          </p:txBody>
        </p:sp>
        <p:sp>
          <p:nvSpPr>
            <p:cNvPr id="76808" name="Line 8"/>
            <p:cNvSpPr>
              <a:spLocks noChangeShapeType="1"/>
            </p:cNvSpPr>
            <p:nvPr/>
          </p:nvSpPr>
          <p:spPr bwMode="auto">
            <a:xfrm flipV="1">
              <a:off x="1200" y="1632"/>
              <a:ext cx="96" cy="480"/>
            </a:xfrm>
            <a:prstGeom prst="line">
              <a:avLst/>
            </a:prstGeom>
            <a:noFill/>
            <a:ln w="9525">
              <a:solidFill>
                <a:srgbClr val="000000"/>
              </a:solidFill>
              <a:round/>
              <a:headEnd/>
              <a:tailEnd type="triangle" w="med" len="med"/>
            </a:ln>
            <a:effectLst/>
          </p:spPr>
          <p:txBody>
            <a:bodyPr/>
            <a:lstStyle/>
            <a:p>
              <a:endParaRPr lang="en-IN"/>
            </a:p>
          </p:txBody>
        </p:sp>
        <p:sp>
          <p:nvSpPr>
            <p:cNvPr id="76809" name="Text Box 9"/>
            <p:cNvSpPr txBox="1">
              <a:spLocks noChangeArrowheads="1"/>
            </p:cNvSpPr>
            <p:nvPr/>
          </p:nvSpPr>
          <p:spPr bwMode="auto">
            <a:xfrm>
              <a:off x="768" y="2064"/>
              <a:ext cx="720" cy="212"/>
            </a:xfrm>
            <a:prstGeom prst="rect">
              <a:avLst/>
            </a:prstGeom>
            <a:noFill/>
            <a:ln w="9525">
              <a:noFill/>
              <a:miter lim="800000"/>
              <a:headEnd/>
              <a:tailEnd/>
            </a:ln>
            <a:effectLst/>
          </p:spPr>
          <p:txBody>
            <a:bodyPr>
              <a:spAutoFit/>
            </a:bodyPr>
            <a:lstStyle/>
            <a:p>
              <a:pPr>
                <a:spcBef>
                  <a:spcPct val="50000"/>
                </a:spcBef>
              </a:pPr>
              <a:r>
                <a:rPr lang="en-US" sz="1600">
                  <a:solidFill>
                    <a:srgbClr val="000000"/>
                  </a:solidFill>
                </a:rPr>
                <a:t>Secondary</a:t>
              </a:r>
            </a:p>
          </p:txBody>
        </p:sp>
        <p:sp>
          <p:nvSpPr>
            <p:cNvPr id="76811" name="Text Box 11"/>
            <p:cNvSpPr txBox="1">
              <a:spLocks noChangeArrowheads="1"/>
            </p:cNvSpPr>
            <p:nvPr/>
          </p:nvSpPr>
          <p:spPr bwMode="auto">
            <a:xfrm>
              <a:off x="1776" y="2064"/>
              <a:ext cx="720" cy="212"/>
            </a:xfrm>
            <a:prstGeom prst="rect">
              <a:avLst/>
            </a:prstGeom>
            <a:noFill/>
            <a:ln w="9525">
              <a:noFill/>
              <a:miter lim="800000"/>
              <a:headEnd/>
              <a:tailEnd/>
            </a:ln>
            <a:effectLst/>
          </p:spPr>
          <p:txBody>
            <a:bodyPr>
              <a:spAutoFit/>
            </a:bodyPr>
            <a:lstStyle/>
            <a:p>
              <a:pPr>
                <a:spcBef>
                  <a:spcPct val="50000"/>
                </a:spcBef>
              </a:pPr>
              <a:r>
                <a:rPr lang="en-US" sz="1600">
                  <a:solidFill>
                    <a:srgbClr val="000000"/>
                  </a:solidFill>
                </a:rPr>
                <a:t>Primary</a:t>
              </a:r>
            </a:p>
          </p:txBody>
        </p:sp>
      </p:gr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repairguide.autozone.com/znetrgs/repair_guide_content/en_us/images/0900c152/80/27/a3/d2/medium/0900c1528027a3d2.gif"/>
          <p:cNvPicPr>
            <a:picLocks noChangeAspect="1" noChangeArrowheads="1"/>
          </p:cNvPicPr>
          <p:nvPr/>
        </p:nvPicPr>
        <p:blipFill>
          <a:blip r:embed="rId2" cstate="print"/>
          <a:srcRect/>
          <a:stretch>
            <a:fillRect/>
          </a:stretch>
        </p:blipFill>
        <p:spPr bwMode="auto">
          <a:xfrm>
            <a:off x="1835696" y="1772816"/>
            <a:ext cx="4762500" cy="3714751"/>
          </a:xfrm>
          <a:prstGeom prst="rect">
            <a:avLst/>
          </a:prstGeom>
          <a:noFill/>
        </p:spPr>
      </p:pic>
      <p:sp>
        <p:nvSpPr>
          <p:cNvPr id="3" name="Title 2"/>
          <p:cNvSpPr>
            <a:spLocks noGrp="1"/>
          </p:cNvSpPr>
          <p:nvPr>
            <p:ph type="title"/>
          </p:nvPr>
        </p:nvSpPr>
        <p:spPr/>
        <p:txBody>
          <a:bodyPr>
            <a:normAutofit/>
          </a:bodyPr>
          <a:lstStyle/>
          <a:p>
            <a:r>
              <a:rPr lang="en-IN" sz="4800" dirty="0" smtClean="0"/>
              <a:t>TYPES OF CALIPERS:</a:t>
            </a:r>
            <a:endParaRPr lang="en-IN" sz="48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800" b="1" dirty="0" smtClean="0"/>
              <a:t>Classification of braking system:</a:t>
            </a:r>
            <a:endParaRPr lang="en-IN" sz="4800" b="1" dirty="0"/>
          </a:p>
        </p:txBody>
      </p:sp>
      <p:sp>
        <p:nvSpPr>
          <p:cNvPr id="3" name="Content Placeholder 2"/>
          <p:cNvSpPr>
            <a:spLocks noGrp="1"/>
          </p:cNvSpPr>
          <p:nvPr>
            <p:ph sz="quarter" idx="1"/>
          </p:nvPr>
        </p:nvSpPr>
        <p:spPr/>
        <p:txBody>
          <a:bodyPr>
            <a:normAutofit/>
          </a:bodyPr>
          <a:lstStyle/>
          <a:p>
            <a:endParaRPr lang="en-IN" dirty="0" smtClean="0"/>
          </a:p>
          <a:p>
            <a:r>
              <a:rPr lang="en-IN" b="1" dirty="0" smtClean="0">
                <a:solidFill>
                  <a:srgbClr val="FF0000"/>
                </a:solidFill>
              </a:rPr>
              <a:t>MECHANICAL BRAKING SYSTEM: </a:t>
            </a:r>
            <a:r>
              <a:rPr lang="en-IN" b="1" dirty="0" smtClean="0"/>
              <a:t>It dissipates all the kinetic energy of the system by means of frictional forces to the atmosphere in the form of heat.</a:t>
            </a:r>
          </a:p>
          <a:p>
            <a:endParaRPr lang="en-IN" b="1" dirty="0" smtClean="0"/>
          </a:p>
          <a:p>
            <a:r>
              <a:rPr lang="en-IN" b="1" dirty="0" smtClean="0">
                <a:solidFill>
                  <a:srgbClr val="FF0000"/>
                </a:solidFill>
              </a:rPr>
              <a:t>ELECTRICAL BRAKING </a:t>
            </a:r>
            <a:r>
              <a:rPr lang="en-IN" dirty="0" smtClean="0">
                <a:solidFill>
                  <a:srgbClr val="FF0000"/>
                </a:solidFill>
              </a:rPr>
              <a:t>SYSTEM : </a:t>
            </a:r>
            <a:r>
              <a:rPr lang="en-IN" b="1" dirty="0" smtClean="0"/>
              <a:t>It converts kinetic energy of a moving or rotating body into electrical energy which can be stored in batteries or lost in the form of heat.</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026" name="Picture 2"/>
          <p:cNvPicPr>
            <a:picLocks noChangeAspect="1" noChangeArrowheads="1"/>
          </p:cNvPicPr>
          <p:nvPr/>
        </p:nvPicPr>
        <p:blipFill>
          <a:blip r:embed="rId2" cstate="print"/>
          <a:srcRect/>
          <a:stretch>
            <a:fillRect/>
          </a:stretch>
        </p:blipFill>
        <p:spPr bwMode="auto">
          <a:xfrm>
            <a:off x="0" y="0"/>
            <a:ext cx="9144000" cy="682237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2055" name="Picture 7"/>
          <p:cNvPicPr>
            <a:picLocks noChangeAspect="1" noChangeArrowheads="1"/>
          </p:cNvPicPr>
          <p:nvPr/>
        </p:nvPicPr>
        <p:blipFill>
          <a:blip r:embed="rId2" cstate="print"/>
          <a:srcRect/>
          <a:stretch>
            <a:fillRect/>
          </a:stretch>
        </p:blipFill>
        <p:spPr bwMode="auto">
          <a:xfrm>
            <a:off x="0" y="21186"/>
            <a:ext cx="9143999" cy="683681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sz="3200" dirty="0" smtClean="0"/>
              <a:t>Advantages of Disc Brake over the</a:t>
            </a:r>
            <a:br>
              <a:rPr lang="en-IN" sz="3200" dirty="0" smtClean="0"/>
            </a:br>
            <a:r>
              <a:rPr lang="en-IN" sz="3200" dirty="0" smtClean="0"/>
              <a:t>conventional brakes:</a:t>
            </a:r>
            <a:endParaRPr lang="en-IN" sz="3200" dirty="0"/>
          </a:p>
        </p:txBody>
      </p:sp>
      <p:sp>
        <p:nvSpPr>
          <p:cNvPr id="4" name="Content Placeholder 3"/>
          <p:cNvSpPr>
            <a:spLocks noGrp="1"/>
          </p:cNvSpPr>
          <p:nvPr>
            <p:ph sz="quarter" idx="1"/>
          </p:nvPr>
        </p:nvSpPr>
        <p:spPr/>
        <p:txBody>
          <a:bodyPr>
            <a:normAutofit fontScale="92500" lnSpcReduction="10000"/>
          </a:bodyPr>
          <a:lstStyle/>
          <a:p>
            <a:r>
              <a:rPr lang="en-IN" dirty="0" smtClean="0"/>
              <a:t>Low inertia, fast response and extremely smooth and precise in operation.</a:t>
            </a:r>
          </a:p>
          <a:p>
            <a:r>
              <a:rPr lang="en-IN" dirty="0" smtClean="0"/>
              <a:t>High braking capacity, 2-3 times that of double shoe suspended brake of same diameter.</a:t>
            </a:r>
          </a:p>
          <a:p>
            <a:r>
              <a:rPr lang="en-IN" dirty="0" smtClean="0"/>
              <a:t>Easy to maintain and install with high reliability in service.</a:t>
            </a:r>
          </a:p>
          <a:p>
            <a:r>
              <a:rPr lang="en-IN" dirty="0" smtClean="0"/>
              <a:t>Apply equal braking in both direction of rotation.</a:t>
            </a:r>
          </a:p>
          <a:p>
            <a:r>
              <a:rPr lang="en-IN" dirty="0" smtClean="0"/>
              <a:t>Large cooling area since disc pad covering only small part of the disc.</a:t>
            </a:r>
          </a:p>
          <a:p>
            <a:r>
              <a:rPr lang="en-IN" dirty="0" smtClean="0"/>
              <a:t>Being compact, since mounted on hoist bed plate itself requires, less space.</a:t>
            </a:r>
          </a:p>
          <a:p>
            <a:r>
              <a:rPr lang="en-IN" dirty="0" smtClean="0"/>
              <a:t>Economical manufacture due to large number of units.</a:t>
            </a:r>
            <a:endParaRPr lang="en-IN" dirty="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43192" cy="1354162"/>
          </a:xfrm>
        </p:spPr>
        <p:txBody>
          <a:bodyPr>
            <a:noAutofit/>
          </a:bodyPr>
          <a:lstStyle/>
          <a:p>
            <a:r>
              <a:rPr lang="en-IN" sz="4800" dirty="0" smtClean="0"/>
              <a:t>Coal Mines            			Regulations:</a:t>
            </a:r>
            <a:endParaRPr lang="en-IN" sz="4800" dirty="0"/>
          </a:p>
        </p:txBody>
      </p:sp>
      <p:sp>
        <p:nvSpPr>
          <p:cNvPr id="3" name="Content Placeholder 2"/>
          <p:cNvSpPr>
            <a:spLocks noGrp="1"/>
          </p:cNvSpPr>
          <p:nvPr>
            <p:ph sz="quarter" idx="1"/>
          </p:nvPr>
        </p:nvSpPr>
        <p:spPr/>
        <p:txBody>
          <a:bodyPr>
            <a:normAutofit fontScale="92500"/>
          </a:bodyPr>
          <a:lstStyle/>
          <a:p>
            <a:pPr>
              <a:buNone/>
            </a:pPr>
            <a:r>
              <a:rPr lang="en-IN" dirty="0" smtClean="0"/>
              <a:t> </a:t>
            </a:r>
            <a:r>
              <a:rPr lang="en-IN" dirty="0" smtClean="0">
                <a:solidFill>
                  <a:srgbClr val="FF0000"/>
                </a:solidFill>
              </a:rPr>
              <a:t>According to </a:t>
            </a:r>
            <a:r>
              <a:rPr lang="en-IN" b="1" dirty="0" smtClean="0">
                <a:solidFill>
                  <a:srgbClr val="FF0000"/>
                </a:solidFill>
              </a:rPr>
              <a:t>Coal Mine Regulation 2011:</a:t>
            </a:r>
          </a:p>
          <a:p>
            <a:r>
              <a:rPr lang="en-IN" dirty="0" smtClean="0"/>
              <a:t>There shall be provided </a:t>
            </a:r>
            <a:r>
              <a:rPr lang="en-IN" b="1" dirty="0" smtClean="0"/>
              <a:t>one or more brakes on the </a:t>
            </a:r>
            <a:r>
              <a:rPr lang="en-IN" dirty="0" smtClean="0"/>
              <a:t>drum or the drum-shaft.</a:t>
            </a:r>
          </a:p>
          <a:p>
            <a:r>
              <a:rPr lang="en-IN" dirty="0" smtClean="0"/>
              <a:t>At least one of the brake shall be so designed that the </a:t>
            </a:r>
            <a:r>
              <a:rPr lang="en-IN" b="1" dirty="0" smtClean="0"/>
              <a:t>brake remains at the ON position except when </a:t>
            </a:r>
            <a:r>
              <a:rPr lang="en-IN" dirty="0" smtClean="0"/>
              <a:t>operated.</a:t>
            </a:r>
          </a:p>
          <a:p>
            <a:r>
              <a:rPr lang="en-IN" dirty="0" smtClean="0"/>
              <a:t>Where the brakes are Power-operated at least one of them shall be arranged to be </a:t>
            </a:r>
            <a:r>
              <a:rPr lang="en-IN" b="1" dirty="0" smtClean="0"/>
              <a:t>applied automatically at all </a:t>
            </a:r>
            <a:r>
              <a:rPr lang="en-IN" dirty="0" smtClean="0"/>
              <a:t>times, if the power supply fails.</a:t>
            </a:r>
          </a:p>
          <a:p>
            <a:r>
              <a:rPr lang="en-IN" dirty="0" smtClean="0"/>
              <a:t> The brake on the drum shall be used only for the purpose of keeping the drum stationary and </a:t>
            </a:r>
            <a:r>
              <a:rPr lang="en-IN" b="1" dirty="0" smtClean="0"/>
              <a:t>not for lowering the cage or any other means of conveyance.</a:t>
            </a:r>
            <a:endParaRPr lang="en-IN"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15616" y="2636912"/>
            <a:ext cx="6552728" cy="923330"/>
          </a:xfrm>
          <a:prstGeom prst="rect">
            <a:avLst/>
          </a:prstGeom>
          <a:noFill/>
        </p:spPr>
        <p:txBody>
          <a:bodyPr wrap="square" lIns="91440" tIns="45720" rIns="91440" bIns="45720">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algn="ctr"/>
            <a:r>
              <a:rPr lang="en-US" sz="5400"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THANK YOU</a:t>
            </a:r>
            <a:endParaRPr lang="en-US" sz="5400" b="1" cap="all" spc="0"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800" dirty="0" smtClean="0"/>
              <a:t>MECHANICAL BRAKING METHODS:</a:t>
            </a:r>
            <a:endParaRPr lang="en-IN" sz="4800" dirty="0"/>
          </a:p>
        </p:txBody>
      </p:sp>
      <p:sp>
        <p:nvSpPr>
          <p:cNvPr id="3" name="Content Placeholder 2"/>
          <p:cNvSpPr>
            <a:spLocks noGrp="1"/>
          </p:cNvSpPr>
          <p:nvPr>
            <p:ph sz="quarter" idx="1"/>
          </p:nvPr>
        </p:nvSpPr>
        <p:spPr/>
        <p:txBody>
          <a:bodyPr/>
          <a:lstStyle/>
          <a:p>
            <a:r>
              <a:rPr lang="en-IN" dirty="0" smtClean="0"/>
              <a:t>Although due to the universal application of electrical braking systems like regenerative braking and dynamic braking the use of mechanical braking systems for normal service has reduced . </a:t>
            </a:r>
          </a:p>
          <a:p>
            <a:r>
              <a:rPr lang="en-IN" dirty="0" smtClean="0"/>
              <a:t>However the regulations demand that all brakes should  “FAIL TO SAFETY”.</a:t>
            </a:r>
          </a:p>
          <a:p>
            <a:endParaRPr lang="en-IN" dirty="0" smtClean="0"/>
          </a:p>
          <a:p>
            <a:r>
              <a:rPr lang="en-IN" dirty="0" smtClean="0"/>
              <a:t>Electrical systems are liable to failure in operation due to minor or major circuital defects or on the event of power failure.</a:t>
            </a:r>
            <a:endParaRPr lang="en-IN"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smtClean="0"/>
              <a:t>MECHANICAL BRAKING METHODS:</a:t>
            </a:r>
            <a:endParaRPr lang="en-IN" dirty="0"/>
          </a:p>
        </p:txBody>
      </p:sp>
      <p:sp>
        <p:nvSpPr>
          <p:cNvPr id="3" name="Content Placeholder 2"/>
          <p:cNvSpPr>
            <a:spLocks noGrp="1"/>
          </p:cNvSpPr>
          <p:nvPr>
            <p:ph sz="quarter" idx="1"/>
          </p:nvPr>
        </p:nvSpPr>
        <p:spPr/>
        <p:txBody>
          <a:bodyPr/>
          <a:lstStyle/>
          <a:p>
            <a:endParaRPr lang="en-IN" dirty="0" smtClean="0"/>
          </a:p>
          <a:p>
            <a:r>
              <a:rPr lang="en-IN" dirty="0" smtClean="0"/>
              <a:t>Hence the role of mechanical braking system as a critically reliable safety device comes into play.</a:t>
            </a:r>
          </a:p>
          <a:p>
            <a:endParaRPr lang="en-IN" dirty="0" smtClean="0"/>
          </a:p>
          <a:p>
            <a:r>
              <a:rPr lang="en-IN" dirty="0" smtClean="0"/>
              <a:t>It is always the case that electrical braking systems are used in conjunction with mechanical braking units , their operations interlinked.</a:t>
            </a:r>
            <a:endParaRPr lang="en-IN"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4800" dirty="0" smtClean="0"/>
              <a:t>Purpose of mechanical braking:</a:t>
            </a:r>
            <a:endParaRPr lang="en-IN" sz="4800" dirty="0"/>
          </a:p>
        </p:txBody>
      </p:sp>
      <p:sp>
        <p:nvSpPr>
          <p:cNvPr id="3" name="Content Placeholder 2"/>
          <p:cNvSpPr>
            <a:spLocks noGrp="1"/>
          </p:cNvSpPr>
          <p:nvPr>
            <p:ph sz="quarter" idx="1"/>
          </p:nvPr>
        </p:nvSpPr>
        <p:spPr/>
        <p:txBody>
          <a:bodyPr>
            <a:normAutofit lnSpcReduction="10000"/>
          </a:bodyPr>
          <a:lstStyle/>
          <a:p>
            <a:endParaRPr lang="en-IN" dirty="0" smtClean="0"/>
          </a:p>
          <a:p>
            <a:pPr>
              <a:buNone/>
            </a:pPr>
            <a:r>
              <a:rPr lang="en-IN" dirty="0" smtClean="0">
                <a:solidFill>
                  <a:srgbClr val="FF0000"/>
                </a:solidFill>
              </a:rPr>
              <a:t>THREE PRIME FUNCTIONS:</a:t>
            </a:r>
          </a:p>
          <a:p>
            <a:endParaRPr lang="en-IN" dirty="0" smtClean="0"/>
          </a:p>
          <a:p>
            <a:r>
              <a:rPr lang="en-IN" b="1" u="sng" dirty="0" smtClean="0">
                <a:solidFill>
                  <a:srgbClr val="0070C0"/>
                </a:solidFill>
              </a:rPr>
              <a:t>Service braking </a:t>
            </a:r>
            <a:r>
              <a:rPr lang="en-IN" dirty="0" smtClean="0"/>
              <a:t>involves the retarding or restraining of the speed as required by the operator or by the automatic controls and to bring the conveyance to rest.</a:t>
            </a:r>
          </a:p>
          <a:p>
            <a:endParaRPr lang="en-IN" dirty="0" smtClean="0"/>
          </a:p>
          <a:p>
            <a:endParaRPr lang="en-IN" dirty="0" smtClean="0"/>
          </a:p>
          <a:p>
            <a:r>
              <a:rPr lang="en-IN" b="1" u="sng" dirty="0" smtClean="0">
                <a:solidFill>
                  <a:srgbClr val="0070C0"/>
                </a:solidFill>
              </a:rPr>
              <a:t>Parking braking </a:t>
            </a:r>
            <a:r>
              <a:rPr lang="en-IN" dirty="0" smtClean="0"/>
              <a:t>involves holding the load safely when the wind is completed, or when power is disconnected for servicing or standing idle. </a:t>
            </a:r>
          </a:p>
          <a:p>
            <a:pPr>
              <a:buNone/>
            </a:pPr>
            <a:endParaRPr lang="en-IN" dirty="0" smtClean="0"/>
          </a:p>
          <a:p>
            <a:endParaRPr lang="en-IN" dirty="0" smtClean="0"/>
          </a:p>
          <a:p>
            <a:endParaRPr lang="en-IN" dirty="0" smtClean="0">
              <a:solidFill>
                <a:srgbClr val="FF0000"/>
              </a:solidFill>
            </a:endParaRPr>
          </a:p>
          <a:p>
            <a:pPr>
              <a:buNone/>
            </a:pPr>
            <a:endParaRPr lang="en-IN"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2910" y="285728"/>
            <a:ext cx="7467600" cy="1143000"/>
          </a:xfrm>
        </p:spPr>
        <p:txBody>
          <a:bodyPr>
            <a:noAutofit/>
          </a:bodyPr>
          <a:lstStyle/>
          <a:p>
            <a:r>
              <a:rPr lang="en-IN" sz="4800" dirty="0" smtClean="0"/>
              <a:t>Purpose of mechanical braking:</a:t>
            </a:r>
            <a:endParaRPr lang="en-IN" sz="4800" dirty="0"/>
          </a:p>
        </p:txBody>
      </p:sp>
      <p:sp>
        <p:nvSpPr>
          <p:cNvPr id="3" name="Content Placeholder 2"/>
          <p:cNvSpPr>
            <a:spLocks noGrp="1"/>
          </p:cNvSpPr>
          <p:nvPr>
            <p:ph sz="quarter" idx="1"/>
          </p:nvPr>
        </p:nvSpPr>
        <p:spPr/>
        <p:txBody>
          <a:bodyPr>
            <a:normAutofit lnSpcReduction="10000"/>
          </a:bodyPr>
          <a:lstStyle/>
          <a:p>
            <a:pPr>
              <a:buNone/>
            </a:pPr>
            <a:r>
              <a:rPr lang="en-IN" b="1" u="sng" dirty="0" smtClean="0">
                <a:solidFill>
                  <a:srgbClr val="0070C0"/>
                </a:solidFill>
              </a:rPr>
              <a:t>Emergency braking </a:t>
            </a:r>
            <a:r>
              <a:rPr lang="en-IN" dirty="0" smtClean="0"/>
              <a:t>results in automatic slowing(retardation) and stopping the winder before the conveyance or skip reaches the limits of travel without assistance from an external source of energy. It shall occur when: </a:t>
            </a:r>
          </a:p>
          <a:p>
            <a:pPr>
              <a:buNone/>
            </a:pPr>
            <a:r>
              <a:rPr lang="en-IN" dirty="0" smtClean="0"/>
              <a:t>(a) The controls malfunction or control is lost; </a:t>
            </a:r>
          </a:p>
          <a:p>
            <a:pPr>
              <a:buNone/>
            </a:pPr>
            <a:r>
              <a:rPr lang="en-IN" dirty="0" smtClean="0"/>
              <a:t>(b) Power is lost; </a:t>
            </a:r>
          </a:p>
          <a:p>
            <a:pPr>
              <a:buNone/>
            </a:pPr>
            <a:r>
              <a:rPr lang="en-IN" dirty="0" smtClean="0"/>
              <a:t>(c) An emergency stop is instigated by either personnel intervention or some protective device signalling an operating fault. </a:t>
            </a:r>
          </a:p>
          <a:p>
            <a:pPr>
              <a:buNone/>
            </a:pPr>
            <a:r>
              <a:rPr lang="en-IN" dirty="0" smtClean="0"/>
              <a:t>(d) drop in pressure of actuating hydraulic fluid</a:t>
            </a:r>
          </a:p>
          <a:p>
            <a:pPr>
              <a:buNone/>
            </a:pPr>
            <a:r>
              <a:rPr lang="en-IN" dirty="0" smtClean="0"/>
              <a:t>(e) Excessive speed of the conveyance indicated by an electronic  over-speed limiter.</a:t>
            </a:r>
          </a:p>
          <a:p>
            <a:endParaRPr lang="en-IN" dirty="0" smtClean="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739</TotalTime>
  <Words>3094</Words>
  <Application>Microsoft Office PowerPoint</Application>
  <PresentationFormat>On-screen Show (4:3)</PresentationFormat>
  <Paragraphs>281</Paragraphs>
  <Slides>54</Slides>
  <Notes>0</Notes>
  <HiddenSlides>0</HiddenSlides>
  <MMClips>0</MMClips>
  <ScaleCrop>false</ScaleCrop>
  <HeadingPairs>
    <vt:vector size="4" baseType="variant">
      <vt:variant>
        <vt:lpstr>Theme</vt:lpstr>
      </vt:variant>
      <vt:variant>
        <vt:i4>1</vt:i4>
      </vt:variant>
      <vt:variant>
        <vt:lpstr>Slide Titles</vt:lpstr>
      </vt:variant>
      <vt:variant>
        <vt:i4>54</vt:i4>
      </vt:variant>
    </vt:vector>
  </HeadingPairs>
  <TitlesOfParts>
    <vt:vector size="55" baseType="lpstr">
      <vt:lpstr>Oriel</vt:lpstr>
      <vt:lpstr>www.MINEPORTAL.in</vt:lpstr>
      <vt:lpstr>MECHANICAL BRAKING SYSTEM OF MINE WINDERS</vt:lpstr>
      <vt:lpstr>WHAT IS A BRAKE  ?</vt:lpstr>
      <vt:lpstr>Purpose of braking(in winders):</vt:lpstr>
      <vt:lpstr>Classification of braking system:</vt:lpstr>
      <vt:lpstr>MECHANICAL BRAKING METHODS:</vt:lpstr>
      <vt:lpstr>MECHANICAL BRAKING METHODS:</vt:lpstr>
      <vt:lpstr>Purpose of mechanical braking:</vt:lpstr>
      <vt:lpstr>Purpose of mechanical braking:</vt:lpstr>
      <vt:lpstr>Purpose of mechanical braking:</vt:lpstr>
      <vt:lpstr>Types of mechanical brakes:</vt:lpstr>
      <vt:lpstr>Design requirements of mechanical brakes:</vt:lpstr>
      <vt:lpstr>Design requirements of mechanical brakes:</vt:lpstr>
      <vt:lpstr>Design requirements of mechanical brakes:</vt:lpstr>
      <vt:lpstr>Design requirements of mechanical brakes:</vt:lpstr>
      <vt:lpstr>Design requirements of mechanical brakes:</vt:lpstr>
      <vt:lpstr>Different Designs for Pivoted  Brakes:</vt:lpstr>
      <vt:lpstr>PowerPoint Presentation</vt:lpstr>
      <vt:lpstr>Working of Pivoted Brakes:</vt:lpstr>
      <vt:lpstr>Working of Pivoted Brakes:</vt:lpstr>
      <vt:lpstr>Working of Pivoted Brakes:</vt:lpstr>
      <vt:lpstr>BRAKE OPERATING SYSTEMS:</vt:lpstr>
      <vt:lpstr>TYPES OF BRAKE CONTROL SYSTEMS:</vt:lpstr>
      <vt:lpstr>COMPRESSED-AIR OPERATED BRAKES:</vt:lpstr>
      <vt:lpstr>COMPRESSED-AIR OPERATED BRAKES:</vt:lpstr>
      <vt:lpstr>PowerPoint Presentation</vt:lpstr>
      <vt:lpstr>COMPRESSED-AIR OPERATED BRAKES:</vt:lpstr>
      <vt:lpstr>COMPRESSED-AIR OPERATED BRAKES:</vt:lpstr>
      <vt:lpstr>PowerPoint Presentation</vt:lpstr>
      <vt:lpstr>Advantages of Air-operated Brakes:</vt:lpstr>
      <vt:lpstr>HYDRAULIC BRAKES:</vt:lpstr>
      <vt:lpstr>HYDRAULIC BRAKES:</vt:lpstr>
      <vt:lpstr>HYDRAULIC BRAKES:</vt:lpstr>
      <vt:lpstr>Types of hydraulic brakes:</vt:lpstr>
      <vt:lpstr>Shoe-type Hydraulic Brake:</vt:lpstr>
      <vt:lpstr>Shoe-type Hydraulic Brake:</vt:lpstr>
      <vt:lpstr>PowerPoint Presentation</vt:lpstr>
      <vt:lpstr>Shoe-type Hydraulic Brake:</vt:lpstr>
      <vt:lpstr>PowerPoint Presentation</vt:lpstr>
      <vt:lpstr>DISC BRAKES:</vt:lpstr>
      <vt:lpstr>DISC BRAKES:</vt:lpstr>
      <vt:lpstr>DISC BRAKES:</vt:lpstr>
      <vt:lpstr>PowerPoint Presentation</vt:lpstr>
      <vt:lpstr>DISC BRAKES:</vt:lpstr>
      <vt:lpstr>DISC BRAKES:</vt:lpstr>
      <vt:lpstr>DISC BRAKES:</vt:lpstr>
      <vt:lpstr>Caliper Operation:</vt:lpstr>
      <vt:lpstr>Master Cylinder:</vt:lpstr>
      <vt:lpstr>TYPES OF CALIPERS:</vt:lpstr>
      <vt:lpstr>PowerPoint Presentation</vt:lpstr>
      <vt:lpstr>PowerPoint Presentation</vt:lpstr>
      <vt:lpstr>Advantages of Disc Brake over the conventional brakes:</vt:lpstr>
      <vt:lpstr>Coal Mines               Regulations: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MECHANICAL BRAKING SYSTEM OF MINE WINDERS</dc:title>
  <dc:creator>Abhishek</dc:creator>
  <cp:lastModifiedBy>ranjan kumar</cp:lastModifiedBy>
  <cp:revision>83</cp:revision>
  <dcterms:created xsi:type="dcterms:W3CDTF">2014-02-09T04:23:35Z</dcterms:created>
  <dcterms:modified xsi:type="dcterms:W3CDTF">2018-09-21T13:17:47Z</dcterms:modified>
</cp:coreProperties>
</file>

<file path=docProps/thumbnail.jpeg>
</file>